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Roboto Mono" panose="00000009000000000000" pitchFamily="49" charset="0"/>
      <p:regular r:id="rId27"/>
      <p:bold r:id="rId28"/>
      <p:italic r:id="rId29"/>
      <p:boldItalic r:id="rId30"/>
    </p:embeddedFont>
    <p:embeddedFont>
      <p:font typeface="Trebuchet MS" panose="020B0603020202020204" pitchFamily="34" charset="0"/>
      <p:regular r:id="rId31"/>
      <p:bold r:id="rId32"/>
      <p:italic r:id="rId33"/>
      <p:boldItalic r:id="rId34"/>
    </p:embeddedFont>
    <p:embeddedFont>
      <p:font typeface="Wingdings 3" panose="05040102010807070707" pitchFamily="18" charset="2"/>
      <p:regular r:id="rId3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195c7e8e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a195c7e8e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a195c7e8e9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a195c7e8e9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195c7e8e9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195c7e8e9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a195c7e8e9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a195c7e8e9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a195c7e8e9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a195c7e8e9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a195c7e8e9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a195c7e8e9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a195c7e8e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a195c7e8e9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a195c7e8e9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a195c7e8e9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a195c7e8e9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a195c7e8e9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a195c7e8e9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a195c7e8e9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a195c7e8e9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a195c7e8e9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a195c7eaf3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a195c7eaf3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a195c7eaf3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a195c7eaf3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a195c7eaf3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a195c7eaf3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a195c7e8e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a195c7e8e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a195c7e8e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a195c7e8e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a195c7e8e9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a195c7e8e9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a195c7e8e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a195c7e8e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768487759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268652677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0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483193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125766134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863282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127348152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224841434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235799163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24815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2519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213888487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314942753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167830424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817051099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58601381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61540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419924922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193239704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u" smtClean="0"/>
              <a:t>‹#›</a:t>
            </a:fld>
            <a:endParaRPr lang="hu"/>
          </a:p>
        </p:txBody>
      </p:sp>
    </p:spTree>
    <p:extLst>
      <p:ext uri="{BB962C8B-B14F-4D97-AF65-F5344CB8AC3E}">
        <p14:creationId xmlns:p14="http://schemas.microsoft.com/office/powerpoint/2010/main" val="272634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Használtautó adatok elemzése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Balázs Frigyes, Nagy Balázs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LASSO regresszió</a:t>
            </a:r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1"/>
          </p:nvPr>
        </p:nvSpPr>
        <p:spPr>
          <a:xfrm>
            <a:off x="512591" y="114809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R-négyzet: 0,861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hu"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Hasonló a lineárishoz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"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A kategorikus változók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rgbClr val="333333"/>
                </a:solidFill>
                <a:highlight>
                  <a:srgbClr val="FFFFFF"/>
                </a:highlight>
              </a:rPr>
              <a:t>    pár kategóriájára nem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rgbClr val="333333"/>
                </a:solidFill>
                <a:highlight>
                  <a:srgbClr val="FFFFFF"/>
                </a:highlight>
              </a:rPr>
              <a:t>    becsült Bétát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hu-HU"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hu-HU" sz="1600" dirty="0">
                <a:solidFill>
                  <a:srgbClr val="333333"/>
                </a:solidFill>
                <a:highlight>
                  <a:srgbClr val="FFFFFF"/>
                </a:highlight>
              </a:rPr>
              <a:t>A kiválasztott lambda: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-HU" sz="1600" dirty="0">
                <a:solidFill>
                  <a:srgbClr val="333333"/>
                </a:solidFill>
                <a:highlight>
                  <a:srgbClr val="FFFFFF"/>
                </a:highlight>
              </a:rPr>
              <a:t>				      0,0071</a:t>
            </a:r>
            <a:endParaRPr lang="hu" sz="1600" dirty="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35" name="Google Shape;135;p23"/>
          <p:cNvPicPr preferRelativeResize="0"/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771" b="95417" l="670" r="94792">
                        <a14:foregroundMark x1="1786" y1="34375" x2="3199" y2="63958"/>
                        <a14:foregroundMark x1="3199" y1="63958" x2="1190" y2="43646"/>
                        <a14:foregroundMark x1="1190" y1="43646" x2="2455" y2="34375"/>
                        <a14:foregroundMark x1="1488" y1="33646" x2="670" y2="57604"/>
                        <a14:foregroundMark x1="670" y1="57604" x2="4167" y2="44688"/>
                        <a14:foregroundMark x1="6548" y1="89271" x2="44717" y2="94792"/>
                        <a14:foregroundMark x1="44717" y1="94792" x2="86086" y2="84792"/>
                        <a14:foregroundMark x1="86086" y1="84792" x2="94494" y2="72708"/>
                        <a14:foregroundMark x1="94494" y1="72708" x2="93601" y2="22813"/>
                        <a14:foregroundMark x1="93601" y1="22813" x2="84003" y2="9688"/>
                        <a14:foregroundMark x1="84003" y1="9688" x2="32664" y2="10833"/>
                        <a14:foregroundMark x1="32664" y1="10833" x2="59152" y2="10833"/>
                        <a14:foregroundMark x1="59152" y1="10833" x2="10565" y2="8542"/>
                        <a14:foregroundMark x1="10565" y1="8542" x2="2753" y2="30000"/>
                        <a14:foregroundMark x1="2753" y1="30000" x2="4613" y2="82188"/>
                        <a14:foregroundMark x1="4613" y1="82188" x2="8780" y2="91354"/>
                        <a14:foregroundMark x1="83854" y1="10833" x2="86161" y2="9896"/>
                        <a14:foregroundMark x1="85268" y1="10521" x2="13393" y2="9479"/>
                        <a14:foregroundMark x1="18750" y1="9896" x2="51637" y2="9688"/>
                        <a14:foregroundMark x1="51637" y1="9688" x2="67188" y2="10729"/>
                        <a14:foregroundMark x1="67188" y1="10729" x2="56101" y2="8542"/>
                        <a14:foregroundMark x1="56101" y1="8542" x2="56548" y2="8542"/>
                        <a14:foregroundMark x1="10342" y1="85938" x2="13988" y2="13021"/>
                        <a14:foregroundMark x1="13988" y1="13021" x2="14732" y2="71771"/>
                        <a14:foregroundMark x1="14732" y1="71771" x2="23661" y2="32917"/>
                        <a14:foregroundMark x1="23661" y1="32917" x2="29836" y2="70521"/>
                        <a14:foregroundMark x1="29836" y1="70521" x2="37649" y2="35521"/>
                        <a14:foregroundMark x1="37649" y1="35521" x2="45759" y2="35000"/>
                        <a14:foregroundMark x1="45759" y1="35000" x2="45759" y2="35000"/>
                        <a14:foregroundMark x1="13021" y1="76667" x2="36235" y2="74167"/>
                        <a14:foregroundMark x1="36235" y1="74167" x2="47693" y2="68021"/>
                        <a14:foregroundMark x1="47693" y1="68021" x2="59821" y2="71250"/>
                        <a14:foregroundMark x1="59821" y1="71250" x2="79167" y2="70000"/>
                        <a14:foregroundMark x1="79167" y1="70000" x2="88914" y2="62708"/>
                        <a14:foregroundMark x1="88914" y1="62708" x2="60342" y2="40000"/>
                        <a14:foregroundMark x1="60342" y1="40000" x2="54762" y2="38646"/>
                        <a14:foregroundMark x1="83036" y1="60833" x2="91146" y2="38646"/>
                        <a14:foregroundMark x1="86682" y1="83646" x2="79539" y2="84375"/>
                        <a14:foregroundMark x1="83036" y1="84167" x2="84003" y2="86563"/>
                        <a14:foregroundMark x1="14509" y1="77292" x2="31696" y2="75417"/>
                        <a14:foregroundMark x1="31696" y1="75417" x2="19568" y2="75521"/>
                        <a14:foregroundMark x1="19568" y1="75521" x2="35565" y2="77188"/>
                        <a14:foregroundMark x1="35565" y1="77188" x2="68304" y2="72500"/>
                        <a14:foregroundMark x1="68304" y1="72500" x2="14360" y2="83542"/>
                        <a14:foregroundMark x1="14360" y1="83542" x2="30580" y2="80208"/>
                        <a14:foregroundMark x1="30580" y1="80208" x2="47247" y2="80938"/>
                        <a14:foregroundMark x1="47247" y1="80938" x2="46503" y2="81146"/>
                        <a14:foregroundMark x1="89063" y1="79375" x2="93155" y2="79167"/>
                        <a14:foregroundMark x1="88914" y1="80729" x2="94792" y2="79792"/>
                        <a14:foregroundMark x1="94420" y1="80938" x2="94122" y2="71458"/>
                        <a14:foregroundMark x1="94122" y1="54063" x2="94196" y2="16667"/>
                        <a14:foregroundMark x1="94196" y1="16667" x2="88765" y2="8542"/>
                        <a14:foregroundMark x1="84301" y1="86354" x2="84747" y2="86563"/>
                        <a14:foregroundMark x1="81250" y1="88438" x2="84003" y2="87708"/>
                        <a14:foregroundMark x1="47768" y1="95417" x2="48884" y2="93125"/>
                        <a14:foregroundMark x1="28943" y1="8958" x2="49182" y2="6771"/>
                        <a14:foregroundMark x1="49182" y1="6771" x2="26563" y2="10104"/>
                        <a14:foregroundMark x1="11607" y1="50625" x2="11533" y2="19375"/>
                        <a14:foregroundMark x1="11533" y1="19375" x2="11756" y2="72396"/>
                        <a14:foregroundMark x1="11756" y1="72396" x2="25595" y2="82188"/>
                        <a14:foregroundMark x1="25595" y1="82188" x2="14955" y2="78125"/>
                        <a14:foregroundMark x1="14955" y1="78125" x2="8780" y2="42917"/>
                        <a14:backgroundMark x1="96057" y1="85938" x2="86384" y2="98125"/>
                        <a14:backgroundMark x1="86384" y1="98125" x2="92708" y2="9479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49800" y="1152475"/>
            <a:ext cx="4366291" cy="306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MARS regresszió</a:t>
            </a:r>
            <a:endParaRPr dirty="0"/>
          </a:p>
        </p:txBody>
      </p:sp>
      <p:sp>
        <p:nvSpPr>
          <p:cNvPr id="128" name="Google Shape;128;p2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60350" marR="88900" lvl="0" indent="-171450" algn="l" rtl="0">
              <a:lnSpc>
                <a:spcPct val="142857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R-négyzet: 0,896</a:t>
            </a:r>
          </a:p>
          <a:p>
            <a:pPr marL="260350" marR="88900" lvl="0" indent="-17145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Teljesítmény, Kilóméteróra állása fontos változók, </a:t>
            </a:r>
            <a:b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sok interakcióba bekerültek</a:t>
            </a:r>
            <a:endParaRPr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260350" marR="88900" lvl="0" indent="-1714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Meredekségváltozások:</a:t>
            </a:r>
            <a:endParaRPr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831850" marR="88900" lvl="1" indent="-285750">
              <a:lnSpc>
                <a:spcPct val="142857"/>
              </a:lnSpc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Kor: 5, 10, 21 évnél</a:t>
            </a:r>
            <a:endParaRPr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831850" marR="88900" lvl="1" indent="-285750">
              <a:lnSpc>
                <a:spcPct val="142857"/>
              </a:lnSpc>
              <a:spcBef>
                <a:spcPts val="800"/>
              </a:spcBef>
              <a:buFont typeface="Wingdings" panose="05000000000000000000" pitchFamily="2" charset="2"/>
              <a:buChar char="§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Megtett kilométerek: 40000 km-nél (39395 km)</a:t>
            </a:r>
            <a:endParaRPr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831850" marR="88900" lvl="1" indent="-285750">
              <a:lnSpc>
                <a:spcPct val="142857"/>
              </a:lnSpc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Teljesítmény: 73 és 192 lóerőnél</a:t>
            </a:r>
            <a:endParaRPr sz="1600" dirty="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3" name="Picture 2" descr="A black and red logo">
            <a:extLst>
              <a:ext uri="{FF2B5EF4-FFF2-40B4-BE49-F238E27FC236}">
                <a16:creationId xmlns:a16="http://schemas.microsoft.com/office/drawing/2014/main" id="{572E321A-F751-9168-A3DC-E2FCD878D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1204" y="1017725"/>
            <a:ext cx="3238500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Döntési fa</a:t>
            </a:r>
            <a:endParaRPr/>
          </a:p>
        </p:txBody>
      </p:sp>
      <p:sp>
        <p:nvSpPr>
          <p:cNvPr id="141" name="Google Shape;141;p2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60350" marR="88900" lvl="0" indent="-17145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R négyzet értéke: 0,77 (teszt adaton)</a:t>
            </a:r>
            <a:endParaRPr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260350" marR="88900" lvl="0" indent="-1714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>
                <a:solidFill>
                  <a:srgbClr val="333333"/>
                </a:solidFill>
                <a:highlight>
                  <a:srgbClr val="FFFFFF"/>
                </a:highlight>
              </a:rPr>
              <a:t>Keresztvalidált hiperparaméter optimalizálással</a:t>
            </a:r>
            <a:endParaRPr sz="16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88900" marR="88900" lvl="0" indent="0" algn="l" rtl="0">
              <a:lnSpc>
                <a:spcPct val="142857"/>
              </a:lnSpc>
              <a:spcBef>
                <a:spcPts val="800"/>
              </a:spcBef>
              <a:spcAft>
                <a:spcPts val="800"/>
              </a:spcAft>
              <a:buNone/>
            </a:pPr>
            <a:endParaRPr sz="1000" dirty="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42" name="Google Shape;142;p24"/>
          <p:cNvPicPr preferRelativeResize="0"/>
          <p:nvPr/>
        </p:nvPicPr>
        <p:blipFill rotWithShape="1">
          <a:blip r:embed="rId3">
            <a:alphaModFix/>
          </a:blip>
          <a:srcRect t="6193" b="4081"/>
          <a:stretch/>
        </p:blipFill>
        <p:spPr>
          <a:xfrm>
            <a:off x="1215402" y="2049204"/>
            <a:ext cx="4631217" cy="29216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Véletlen erdő</a:t>
            </a:r>
            <a:endParaRPr/>
          </a:p>
        </p:txBody>
      </p:sp>
      <p:sp>
        <p:nvSpPr>
          <p:cNvPr id="148" name="Google Shape;148;p2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374650" marR="88900" lvl="0" indent="-285750" algn="l" rtl="0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R négyzet értéke: 0.9178 (teszt adaton)</a:t>
            </a:r>
            <a:endParaRPr sz="14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374650" marR="88900" lvl="0" indent="-2857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Eddigi legjobb modell</a:t>
            </a:r>
            <a:endParaRPr sz="14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374650" marR="88900" lvl="0" indent="-2857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Ugyanazok a fontos változók</a:t>
            </a:r>
            <a:endParaRPr sz="14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374650" marR="88900" lvl="0" indent="-2857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Hosszú futás (~20-30 perc)</a:t>
            </a:r>
          </a:p>
          <a:p>
            <a:pPr marL="374650" marR="88900" lvl="0" indent="-2857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hu" sz="14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374650" marR="88900" lvl="0" indent="-2857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nem optimalizáltuk</a:t>
            </a:r>
          </a:p>
          <a:p>
            <a:pPr marL="374650" marR="88900" lvl="0" indent="-285750" algn="l" rtl="0">
              <a:lnSpc>
                <a:spcPct val="142857"/>
              </a:lnSpc>
              <a:spcBef>
                <a:spcPts val="8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100 fás erdő</a:t>
            </a:r>
            <a:endParaRPr sz="14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50" dirty="0">
              <a:solidFill>
                <a:srgbClr val="333333"/>
              </a:solidFill>
              <a:highlight>
                <a:srgbClr val="FFFFFF"/>
              </a:highlight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149" name="Google Shape;149;p25"/>
          <p:cNvPicPr preferRelativeResize="0"/>
          <p:nvPr/>
        </p:nvPicPr>
        <p:blipFill rotWithShape="1">
          <a:blip r:embed="rId3">
            <a:alphaModFix/>
          </a:blip>
          <a:srcRect l="4390" r="5040"/>
          <a:stretch/>
        </p:blipFill>
        <p:spPr>
          <a:xfrm>
            <a:off x="3813717" y="1757678"/>
            <a:ext cx="4140820" cy="294079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rrow: Down 1">
            <a:extLst>
              <a:ext uri="{FF2B5EF4-FFF2-40B4-BE49-F238E27FC236}">
                <a16:creationId xmlns:a16="http://schemas.microsoft.com/office/drawing/2014/main" id="{B56370E4-0BD4-8AF9-DF63-1CF39C4265C8}"/>
              </a:ext>
            </a:extLst>
          </p:cNvPr>
          <p:cNvSpPr/>
          <p:nvPr/>
        </p:nvSpPr>
        <p:spPr>
          <a:xfrm>
            <a:off x="1189463" y="2802673"/>
            <a:ext cx="215591" cy="490654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Boosting</a:t>
            </a:r>
            <a:endParaRPr/>
          </a:p>
        </p:txBody>
      </p:sp>
      <p:sp>
        <p:nvSpPr>
          <p:cNvPr id="155" name="Google Shape;155;p26"/>
          <p:cNvSpPr txBox="1">
            <a:spLocks noGrp="1"/>
          </p:cNvSpPr>
          <p:nvPr>
            <p:ph type="body" idx="1"/>
          </p:nvPr>
        </p:nvSpPr>
        <p:spPr>
          <a:xfrm>
            <a:off x="2829459" y="1552353"/>
            <a:ext cx="8520600" cy="227288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374650" marR="88900" indent="-285750">
              <a:lnSpc>
                <a:spcPct val="142857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R négyzet a teszt adatokon: 0.9162</a:t>
            </a:r>
          </a:p>
          <a:p>
            <a:pPr marL="374650" marR="88900" indent="-285750">
              <a:lnSpc>
                <a:spcPct val="142857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-HU" sz="1400" dirty="0">
                <a:solidFill>
                  <a:srgbClr val="333333"/>
                </a:solidFill>
                <a:highlight>
                  <a:srgbClr val="FFFFFF"/>
                </a:highlight>
              </a:rPr>
              <a:t>N</a:t>
            </a: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agyjából olyan mint a véletlenerdő</a:t>
            </a:r>
            <a:endParaRPr lang="hu-HU" sz="1400" dirty="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374650" marR="88900" indent="-285750">
              <a:lnSpc>
                <a:spcPct val="142857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Mivel adaboost klasszifikációs, </a:t>
            </a:r>
            <a:b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</a:b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ezért másikat használtunk</a:t>
            </a:r>
          </a:p>
          <a:p>
            <a:pPr marL="374650" marR="88900" indent="-285750">
              <a:lnSpc>
                <a:spcPct val="142857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hu" sz="1400" dirty="0">
                <a:solidFill>
                  <a:srgbClr val="333333"/>
                </a:solidFill>
                <a:highlight>
                  <a:srgbClr val="FFFFFF"/>
                </a:highlight>
              </a:rPr>
              <a:t>XGBoost a boosting modellünk (100 iterációval)</a:t>
            </a:r>
            <a:endParaRPr sz="1400" dirty="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156" name="Google Shape;156;p26"/>
          <p:cNvPicPr preferRelativeResize="0"/>
          <p:nvPr/>
        </p:nvPicPr>
        <p:blipFill rotWithShape="1">
          <a:blip r:embed="rId3">
            <a:alphaModFix/>
          </a:blip>
          <a:srcRect l="53445"/>
          <a:stretch/>
        </p:blipFill>
        <p:spPr>
          <a:xfrm>
            <a:off x="-67156" y="1360548"/>
            <a:ext cx="2830001" cy="341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Főkomponens elemzés</a:t>
            </a:r>
            <a:endParaRPr/>
          </a:p>
        </p:txBody>
      </p:sp>
      <p:sp>
        <p:nvSpPr>
          <p:cNvPr id="162" name="Google Shape;162;p2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u" dirty="0"/>
              <a:t>Kaiser-kritérium alapján 3 főkomponens felhasználása indokolt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u" dirty="0"/>
              <a:t>Ez a teljes variancia </a:t>
            </a:r>
            <a:r>
              <a:rPr lang="hu" dirty="0">
                <a:sym typeface="Courier New"/>
              </a:rPr>
              <a:t>61,24%-át őrzi meg</a:t>
            </a:r>
            <a:endParaRPr dirty="0">
              <a:sym typeface="Courier New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u" dirty="0"/>
              <a:t>A három főkomponens:</a:t>
            </a:r>
            <a:endParaRPr dirty="0"/>
          </a:p>
          <a:p>
            <a:pPr marL="457200" lvl="0" indent="-342900" algn="l" rtl="0">
              <a:spcBef>
                <a:spcPts val="1200"/>
              </a:spcBef>
              <a:spcAft>
                <a:spcPts val="1200"/>
              </a:spcAft>
              <a:buSzPts val="1800"/>
              <a:buAutoNum type="arabicPeriod"/>
            </a:pPr>
            <a:r>
              <a:rPr lang="hu" dirty="0"/>
              <a:t>mennyire jó az autó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1200"/>
              </a:spcAft>
              <a:buSzPts val="1800"/>
              <a:buAutoNum type="arabicPeriod"/>
            </a:pPr>
            <a:r>
              <a:rPr lang="hu" dirty="0"/>
              <a:t>új de nem kiemelkedő minőségű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1200"/>
              </a:spcAft>
              <a:buSzPts val="1800"/>
              <a:buAutoNum type="arabicPeriod"/>
            </a:pPr>
            <a:r>
              <a:rPr lang="hu" dirty="0"/>
              <a:t>autó méret (nem busz)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E22A73C-13E0-0E87-446C-3D51C6D62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992680"/>
              </p:ext>
            </p:extLst>
          </p:nvPr>
        </p:nvGraphicFramePr>
        <p:xfrm>
          <a:off x="3818519" y="2109479"/>
          <a:ext cx="4730750" cy="1805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2252">
                  <a:extLst>
                    <a:ext uri="{9D8B030D-6E8A-4147-A177-3AD203B41FA5}">
                      <a16:colId xmlns:a16="http://schemas.microsoft.com/office/drawing/2014/main" val="3958977271"/>
                    </a:ext>
                  </a:extLst>
                </a:gridCol>
                <a:gridCol w="1073936">
                  <a:extLst>
                    <a:ext uri="{9D8B030D-6E8A-4147-A177-3AD203B41FA5}">
                      <a16:colId xmlns:a16="http://schemas.microsoft.com/office/drawing/2014/main" val="184621692"/>
                    </a:ext>
                  </a:extLst>
                </a:gridCol>
                <a:gridCol w="1095510">
                  <a:extLst>
                    <a:ext uri="{9D8B030D-6E8A-4147-A177-3AD203B41FA5}">
                      <a16:colId xmlns:a16="http://schemas.microsoft.com/office/drawing/2014/main" val="2271743082"/>
                    </a:ext>
                  </a:extLst>
                </a:gridCol>
                <a:gridCol w="1009052">
                  <a:extLst>
                    <a:ext uri="{9D8B030D-6E8A-4147-A177-3AD203B41FA5}">
                      <a16:colId xmlns:a16="http://schemas.microsoft.com/office/drawing/2014/main" val="203640805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1. főkomponens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2. főkomponens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3. főkomponens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7823742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Vételár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0,411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0,42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7468236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Km óraállás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-0,591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91459616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Szállítható személyek száma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-0,715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5205300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Teljesítmény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0,526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-0,118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0,224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7862402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Csomagtartó méret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0,176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-0,62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971860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Tömeg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0,508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-0,167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603946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Hengerűrtartalom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0,465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-0,327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0,172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464452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Kor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-0,199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-0,569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56758081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Hierarchikus klaszterezés</a:t>
            </a:r>
            <a:endParaRPr dirty="0"/>
          </a:p>
        </p:txBody>
      </p:sp>
      <p:sp>
        <p:nvSpPr>
          <p:cNvPr id="169" name="Google Shape;169;p2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dirty="0"/>
              <a:t>Nehezen értelmezhető az ábra</a:t>
            </a:r>
            <a:endParaRPr dirty="0"/>
          </a:p>
          <a:p>
            <a:pPr marL="285750" lvl="0" indent="-285750" algn="l" rtl="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" dirty="0"/>
              <a:t>Csak numerikus változókat használ, így fontos változókat kihagy</a:t>
            </a:r>
            <a:endParaRPr dirty="0"/>
          </a:p>
        </p:txBody>
      </p:sp>
      <p:pic>
        <p:nvPicPr>
          <p:cNvPr id="170" name="Google Shape;170;p28"/>
          <p:cNvPicPr preferRelativeResize="0"/>
          <p:nvPr/>
        </p:nvPicPr>
        <p:blipFill rotWithShape="1">
          <a:blip r:embed="rId3">
            <a:alphaModFix/>
          </a:blip>
          <a:srcRect l="1212" t="1611" r="4802" b="4173"/>
          <a:stretch/>
        </p:blipFill>
        <p:spPr>
          <a:xfrm>
            <a:off x="1094508" y="1974273"/>
            <a:ext cx="4766830" cy="295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K-középpontos klaszterezés</a:t>
            </a:r>
            <a:endParaRPr/>
          </a:p>
        </p:txBody>
      </p:sp>
      <p:sp>
        <p:nvSpPr>
          <p:cNvPr id="176" name="Google Shape;176;p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3 középpont mellett döntöttünk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177" name="Google Shape;177;p29"/>
          <p:cNvPicPr preferRelativeResize="0"/>
          <p:nvPr/>
        </p:nvPicPr>
        <p:blipFill rotWithShape="1">
          <a:blip r:embed="rId3">
            <a:alphaModFix/>
          </a:blip>
          <a:srcRect l="4757" t="19438" r="59467" b="47735"/>
          <a:stretch/>
        </p:blipFill>
        <p:spPr>
          <a:xfrm>
            <a:off x="628949" y="2396357"/>
            <a:ext cx="5322202" cy="27471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32FA88C-352D-D591-271C-10620E43C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88812"/>
              </p:ext>
            </p:extLst>
          </p:nvPr>
        </p:nvGraphicFramePr>
        <p:xfrm>
          <a:off x="2741247" y="1790567"/>
          <a:ext cx="4217115" cy="997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9974">
                  <a:extLst>
                    <a:ext uri="{9D8B030D-6E8A-4147-A177-3AD203B41FA5}">
                      <a16:colId xmlns:a16="http://schemas.microsoft.com/office/drawing/2014/main" val="1530316602"/>
                    </a:ext>
                  </a:extLst>
                </a:gridCol>
                <a:gridCol w="593041">
                  <a:extLst>
                    <a:ext uri="{9D8B030D-6E8A-4147-A177-3AD203B41FA5}">
                      <a16:colId xmlns:a16="http://schemas.microsoft.com/office/drawing/2014/main" val="3983955411"/>
                    </a:ext>
                  </a:extLst>
                </a:gridCol>
                <a:gridCol w="719227">
                  <a:extLst>
                    <a:ext uri="{9D8B030D-6E8A-4147-A177-3AD203B41FA5}">
                      <a16:colId xmlns:a16="http://schemas.microsoft.com/office/drawing/2014/main" val="2577902673"/>
                    </a:ext>
                  </a:extLst>
                </a:gridCol>
                <a:gridCol w="1044592">
                  <a:extLst>
                    <a:ext uri="{9D8B030D-6E8A-4147-A177-3AD203B41FA5}">
                      <a16:colId xmlns:a16="http://schemas.microsoft.com/office/drawing/2014/main" val="3835087335"/>
                    </a:ext>
                  </a:extLst>
                </a:gridCol>
                <a:gridCol w="1070281">
                  <a:extLst>
                    <a:ext uri="{9D8B030D-6E8A-4147-A177-3AD203B41FA5}">
                      <a16:colId xmlns:a16="http://schemas.microsoft.com/office/drawing/2014/main" val="3628915078"/>
                    </a:ext>
                  </a:extLst>
                </a:gridCol>
              </a:tblGrid>
              <a:tr h="249310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Vételár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Évjárat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Km óraállás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Teljesítmény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01614828"/>
                  </a:ext>
                </a:extLst>
              </a:tr>
              <a:tr h="24931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1. klaszter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-0,68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-0,82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0,62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-0,13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04758554"/>
                  </a:ext>
                </a:extLst>
              </a:tr>
              <a:tr h="24931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2. klaszter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0,01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0,47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-0,24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-0,06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80448749"/>
                  </a:ext>
                </a:extLst>
              </a:tr>
              <a:tr h="249310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3. klaszter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1,6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1,09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-1,01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 dirty="0">
                          <a:effectLst/>
                        </a:rPr>
                        <a:t>0,51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1778679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K-prototípus klaszterezés</a:t>
            </a:r>
            <a:endParaRPr/>
          </a:p>
        </p:txBody>
      </p:sp>
      <p:sp>
        <p:nvSpPr>
          <p:cNvPr id="183" name="Google Shape;183;p30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Használ kategorikus és numerikus változókat is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9D1B483-64BC-68A0-1716-F97A751F3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1691059"/>
              </p:ext>
            </p:extLst>
          </p:nvPr>
        </p:nvGraphicFramePr>
        <p:xfrm>
          <a:off x="438912" y="2046857"/>
          <a:ext cx="6949441" cy="10482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351">
                  <a:extLst>
                    <a:ext uri="{9D8B030D-6E8A-4147-A177-3AD203B41FA5}">
                      <a16:colId xmlns:a16="http://schemas.microsoft.com/office/drawing/2014/main" val="4171889633"/>
                    </a:ext>
                  </a:extLst>
                </a:gridCol>
                <a:gridCol w="783274">
                  <a:extLst>
                    <a:ext uri="{9D8B030D-6E8A-4147-A177-3AD203B41FA5}">
                      <a16:colId xmlns:a16="http://schemas.microsoft.com/office/drawing/2014/main" val="4038111921"/>
                    </a:ext>
                  </a:extLst>
                </a:gridCol>
                <a:gridCol w="762265">
                  <a:extLst>
                    <a:ext uri="{9D8B030D-6E8A-4147-A177-3AD203B41FA5}">
                      <a16:colId xmlns:a16="http://schemas.microsoft.com/office/drawing/2014/main" val="2283156797"/>
                    </a:ext>
                  </a:extLst>
                </a:gridCol>
                <a:gridCol w="1011973">
                  <a:extLst>
                    <a:ext uri="{9D8B030D-6E8A-4147-A177-3AD203B41FA5}">
                      <a16:colId xmlns:a16="http://schemas.microsoft.com/office/drawing/2014/main" val="3965603700"/>
                    </a:ext>
                  </a:extLst>
                </a:gridCol>
                <a:gridCol w="1117113">
                  <a:extLst>
                    <a:ext uri="{9D8B030D-6E8A-4147-A177-3AD203B41FA5}">
                      <a16:colId xmlns:a16="http://schemas.microsoft.com/office/drawing/2014/main" val="1212939608"/>
                    </a:ext>
                  </a:extLst>
                </a:gridCol>
                <a:gridCol w="722838">
                  <a:extLst>
                    <a:ext uri="{9D8B030D-6E8A-4147-A177-3AD203B41FA5}">
                      <a16:colId xmlns:a16="http://schemas.microsoft.com/office/drawing/2014/main" val="816607607"/>
                    </a:ext>
                  </a:extLst>
                </a:gridCol>
                <a:gridCol w="803133">
                  <a:extLst>
                    <a:ext uri="{9D8B030D-6E8A-4147-A177-3AD203B41FA5}">
                      <a16:colId xmlns:a16="http://schemas.microsoft.com/office/drawing/2014/main" val="1425385217"/>
                    </a:ext>
                  </a:extLst>
                </a:gridCol>
                <a:gridCol w="740494">
                  <a:extLst>
                    <a:ext uri="{9D8B030D-6E8A-4147-A177-3AD203B41FA5}">
                      <a16:colId xmlns:a16="http://schemas.microsoft.com/office/drawing/2014/main" val="796328594"/>
                    </a:ext>
                  </a:extLst>
                </a:gridCol>
              </a:tblGrid>
              <a:tr h="341303">
                <a:tc>
                  <a:txBody>
                    <a:bodyPr/>
                    <a:lstStyle/>
                    <a:p>
                      <a:pPr algn="l" fontAlgn="b"/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Vételár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Évjárat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Km óraállás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Teljesítmény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Állapot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Kivitel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Üzemanyag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extLst>
                  <a:ext uri="{0D108BD9-81ED-4DB2-BD59-A6C34878D82A}">
                    <a16:rowId xmlns:a16="http://schemas.microsoft.com/office/drawing/2014/main" val="1124321295"/>
                  </a:ext>
                </a:extLst>
              </a:tr>
              <a:tr h="182028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1. klaszter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0,01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0,54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-0,41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-0,18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Kitűnő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Ferdehátú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Benzin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extLst>
                  <a:ext uri="{0D108BD9-81ED-4DB2-BD59-A6C34878D82A}">
                    <a16:rowId xmlns:a16="http://schemas.microsoft.com/office/drawing/2014/main" val="149821435"/>
                  </a:ext>
                </a:extLst>
              </a:tr>
              <a:tr h="341303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2. klaszter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1,63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0,87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-0,7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0,65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Kitűnő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Városi terepjáró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Dízel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extLst>
                  <a:ext uri="{0D108BD9-81ED-4DB2-BD59-A6C34878D82A}">
                    <a16:rowId xmlns:a16="http://schemas.microsoft.com/office/drawing/2014/main" val="33403874"/>
                  </a:ext>
                </a:extLst>
              </a:tr>
              <a:tr h="182028"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3. klaszter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-0,67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-0,81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0,58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u-HU" sz="1100" u="none" strike="noStrike">
                          <a:effectLst/>
                        </a:rPr>
                        <a:t>-0,12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Normál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>
                          <a:effectLst/>
                        </a:rPr>
                        <a:t>Ferdehátú</a:t>
                      </a:r>
                      <a:endParaRPr lang="hu-H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u-HU" sz="1100" u="none" strike="noStrike" dirty="0">
                          <a:effectLst/>
                        </a:rPr>
                        <a:t>Benzin</a:t>
                      </a:r>
                      <a:endParaRPr lang="hu-H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5" marR="7585" marT="7585" marB="0" anchor="b"/>
                </a:tc>
                <a:extLst>
                  <a:ext uri="{0D108BD9-81ED-4DB2-BD59-A6C34878D82A}">
                    <a16:rowId xmlns:a16="http://schemas.microsoft.com/office/drawing/2014/main" val="252534164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5C34209-C1CB-8561-CA0F-1151E06A6930}"/>
              </a:ext>
            </a:extLst>
          </p:cNvPr>
          <p:cNvSpPr/>
          <p:nvPr/>
        </p:nvSpPr>
        <p:spPr>
          <a:xfrm>
            <a:off x="-55418" y="0"/>
            <a:ext cx="9199418" cy="5209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8" name="Google Shape;188;p31"/>
          <p:cNvPicPr preferRelativeResize="0"/>
          <p:nvPr/>
        </p:nvPicPr>
        <p:blipFill rotWithShape="1">
          <a:blip r:embed="rId3">
            <a:alphaModFix/>
          </a:blip>
          <a:srcRect l="8613" t="15387" r="8014" b="15993"/>
          <a:stretch/>
        </p:blipFill>
        <p:spPr>
          <a:xfrm>
            <a:off x="334213" y="79282"/>
            <a:ext cx="8420156" cy="4156364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1"/>
          <p:cNvSpPr txBox="1">
            <a:spLocks noGrp="1"/>
          </p:cNvSpPr>
          <p:nvPr>
            <p:ph type="title"/>
          </p:nvPr>
        </p:nvSpPr>
        <p:spPr>
          <a:xfrm>
            <a:off x="895547" y="3181732"/>
            <a:ext cx="7352905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hu" sz="4800" b="1" dirty="0">
                <a:solidFill>
                  <a:schemeClr val="tx1"/>
                </a:solidFill>
              </a:rPr>
              <a:t>Köszönjük a figyelmet!</a:t>
            </a:r>
            <a:endParaRPr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 Elméleti keret</a:t>
            </a:r>
            <a:endParaRPr dirty="0"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4575" y="1154475"/>
            <a:ext cx="8520600" cy="39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hu" sz="1600" dirty="0"/>
              <a:t>Használt autók értéke → Jövőbeni hasznosságuk jelenértéke 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hu" sz="1600" dirty="0"/>
              <a:t>										(Kooreman, P., &amp; Haan, M. A., 2006)</a:t>
            </a:r>
            <a:endParaRPr sz="1600" dirty="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hu" dirty="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hu" dirty="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hu" sz="1400" dirty="0"/>
              <a:t>DE információs asszimetria, </a:t>
            </a:r>
            <a:br>
              <a:rPr lang="hu" sz="1400" dirty="0"/>
            </a:br>
            <a:r>
              <a:rPr lang="hu" sz="1400" dirty="0"/>
              <a:t>nem racionális viselkedés miatt messze nem tökéletes piac</a:t>
            </a:r>
            <a:endParaRPr sz="1400" dirty="0"/>
          </a:p>
        </p:txBody>
      </p:sp>
      <p:cxnSp>
        <p:nvCxnSpPr>
          <p:cNvPr id="62" name="Google Shape;62;p14"/>
          <p:cNvCxnSpPr/>
          <p:nvPr/>
        </p:nvCxnSpPr>
        <p:spPr>
          <a:xfrm flipH="1">
            <a:off x="1922675" y="1545263"/>
            <a:ext cx="708600" cy="51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" name="Google Shape;63;p14"/>
          <p:cNvCxnSpPr>
            <a:cxnSpLocks/>
          </p:cNvCxnSpPr>
          <p:nvPr/>
        </p:nvCxnSpPr>
        <p:spPr>
          <a:xfrm>
            <a:off x="3114037" y="1545263"/>
            <a:ext cx="568713" cy="623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4" name="Google Shape;64;p14"/>
          <p:cNvSpPr txBox="1"/>
          <p:nvPr/>
        </p:nvSpPr>
        <p:spPr>
          <a:xfrm>
            <a:off x="1025375" y="2059763"/>
            <a:ext cx="1794600" cy="4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>
                <a:solidFill>
                  <a:schemeClr val="dk2"/>
                </a:solidFill>
              </a:rPr>
              <a:t>Mennyi ideig használható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3280475" y="2185013"/>
            <a:ext cx="1394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>
                <a:solidFill>
                  <a:schemeClr val="dk2"/>
                </a:solidFill>
              </a:rPr>
              <a:t>Milyen jó</a:t>
            </a:r>
            <a:endParaRPr sz="1800" dirty="0">
              <a:solidFill>
                <a:schemeClr val="dk2"/>
              </a:solidFill>
            </a:endParaRPr>
          </a:p>
        </p:txBody>
      </p:sp>
      <p:cxnSp>
        <p:nvCxnSpPr>
          <p:cNvPr id="66" name="Google Shape;66;p14"/>
          <p:cNvCxnSpPr>
            <a:cxnSpLocks/>
          </p:cNvCxnSpPr>
          <p:nvPr/>
        </p:nvCxnSpPr>
        <p:spPr>
          <a:xfrm flipH="1">
            <a:off x="3114037" y="2751158"/>
            <a:ext cx="568713" cy="64471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7" name="Google Shape;67;p14"/>
          <p:cNvCxnSpPr>
            <a:cxnSpLocks/>
          </p:cNvCxnSpPr>
          <p:nvPr/>
        </p:nvCxnSpPr>
        <p:spPr>
          <a:xfrm>
            <a:off x="1919738" y="2815403"/>
            <a:ext cx="508650" cy="58046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8" name="Google Shape;68;p14"/>
          <p:cNvSpPr txBox="1"/>
          <p:nvPr/>
        </p:nvSpPr>
        <p:spPr>
          <a:xfrm>
            <a:off x="1768325" y="3419066"/>
            <a:ext cx="3218495" cy="3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>
                <a:solidFill>
                  <a:schemeClr val="dk2"/>
                </a:solidFill>
              </a:rPr>
              <a:t>V</a:t>
            </a:r>
            <a:r>
              <a:rPr lang="hu" sz="1800" dirty="0">
                <a:solidFill>
                  <a:schemeClr val="dk2"/>
                </a:solidFill>
              </a:rPr>
              <a:t>áltozók kiválasztása</a:t>
            </a: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9DBD4-FC6C-E64B-C70A-DAD079CD5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8EEA0-67D0-7338-2E85-B70B4E5E8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860CF2C-6FFF-0F0B-9CEB-956DB362A8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3" r="9944"/>
          <a:stretch/>
        </p:blipFill>
        <p:spPr bwMode="auto">
          <a:xfrm>
            <a:off x="748217" y="0"/>
            <a:ext cx="5768898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583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Fontosnak ítélt változók</a:t>
            </a:r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951431" y="1707525"/>
            <a:ext cx="1623000" cy="76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>
                <a:solidFill>
                  <a:schemeClr val="dk2"/>
                </a:solidFill>
              </a:rPr>
              <a:t>Kor/Évjárat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2402575" y="2496300"/>
            <a:ext cx="2583300" cy="10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>
                <a:solidFill>
                  <a:schemeClr val="dk2"/>
                </a:solidFill>
              </a:rPr>
              <a:t>Megtett Km-k száma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3762993" y="1330350"/>
            <a:ext cx="2251800" cy="11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>
                <a:solidFill>
                  <a:schemeClr val="dk2"/>
                </a:solidFill>
              </a:rPr>
              <a:t>T</a:t>
            </a:r>
            <a:r>
              <a:rPr lang="hu" sz="1800" dirty="0">
                <a:solidFill>
                  <a:schemeClr val="dk2"/>
                </a:solidFill>
              </a:rPr>
              <a:t>eljesítmény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1353790" y="3334825"/>
            <a:ext cx="1143000" cy="10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>
                <a:solidFill>
                  <a:schemeClr val="dk2"/>
                </a:solidFill>
              </a:rPr>
              <a:t>Á</a:t>
            </a:r>
            <a:r>
              <a:rPr lang="hu" sz="1800" dirty="0">
                <a:solidFill>
                  <a:schemeClr val="dk2"/>
                </a:solidFill>
              </a:rPr>
              <a:t>llapot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5740000" y="2109851"/>
            <a:ext cx="1234500" cy="112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>
                <a:solidFill>
                  <a:schemeClr val="dk2"/>
                </a:solidFill>
              </a:rPr>
              <a:t>K</a:t>
            </a:r>
            <a:r>
              <a:rPr lang="hu" sz="1800" dirty="0">
                <a:solidFill>
                  <a:schemeClr val="dk2"/>
                </a:solidFill>
              </a:rPr>
              <a:t>ivitel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4025650" y="3639300"/>
            <a:ext cx="233160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>
                <a:solidFill>
                  <a:schemeClr val="dk2"/>
                </a:solidFill>
              </a:rPr>
              <a:t>Üzemanyag</a:t>
            </a: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Kiszűrt változók</a:t>
            </a:r>
            <a:endParaRPr dirty="0"/>
          </a:p>
        </p:txBody>
      </p:sp>
      <p:sp>
        <p:nvSpPr>
          <p:cNvPr id="87" name="Google Shape;87;p16"/>
          <p:cNvSpPr txBox="1"/>
          <p:nvPr/>
        </p:nvSpPr>
        <p:spPr>
          <a:xfrm>
            <a:off x="1737300" y="2098850"/>
            <a:ext cx="2834700" cy="84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>
                <a:solidFill>
                  <a:schemeClr val="dk2"/>
                </a:solidFill>
              </a:rPr>
              <a:t>Szín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88" name="Google Shape;88;p16"/>
          <p:cNvSpPr txBox="1"/>
          <p:nvPr/>
        </p:nvSpPr>
        <p:spPr>
          <a:xfrm>
            <a:off x="2336641" y="3232675"/>
            <a:ext cx="2914800" cy="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>
                <a:solidFill>
                  <a:schemeClr val="dk2"/>
                </a:solidFill>
              </a:rPr>
              <a:t>Csomagtartó mérete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4502728" y="1065550"/>
            <a:ext cx="2491800" cy="9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>
                <a:solidFill>
                  <a:schemeClr val="dk2"/>
                </a:solidFill>
              </a:rPr>
              <a:t>K</a:t>
            </a:r>
            <a:r>
              <a:rPr lang="hu" sz="1800" dirty="0">
                <a:solidFill>
                  <a:schemeClr val="dk2"/>
                </a:solidFill>
              </a:rPr>
              <a:t>líma fajtája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5202950" y="2213150"/>
            <a:ext cx="29148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>
                <a:solidFill>
                  <a:schemeClr val="dk2"/>
                </a:solidFill>
              </a:rPr>
              <a:t>Hengerelrendezés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2253514" y="1268725"/>
            <a:ext cx="2606100" cy="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>
                <a:solidFill>
                  <a:schemeClr val="dk2"/>
                </a:solidFill>
              </a:rPr>
              <a:t>T</a:t>
            </a:r>
            <a:r>
              <a:rPr lang="hu" sz="1800" dirty="0">
                <a:solidFill>
                  <a:schemeClr val="dk2"/>
                </a:solidFill>
              </a:rPr>
              <a:t>ető típusa</a:t>
            </a:r>
          </a:p>
        </p:txBody>
      </p:sp>
      <p:sp>
        <p:nvSpPr>
          <p:cNvPr id="2" name="Google Shape;89;p16">
            <a:extLst>
              <a:ext uri="{FF2B5EF4-FFF2-40B4-BE49-F238E27FC236}">
                <a16:creationId xmlns:a16="http://schemas.microsoft.com/office/drawing/2014/main" id="{20F46392-AF6E-A1AF-42AD-CB189AB542A7}"/>
              </a:ext>
            </a:extLst>
          </p:cNvPr>
          <p:cNvSpPr txBox="1"/>
          <p:nvPr/>
        </p:nvSpPr>
        <p:spPr>
          <a:xfrm>
            <a:off x="5625950" y="3902050"/>
            <a:ext cx="2491800" cy="9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2"/>
                </a:solidFill>
              </a:rPr>
              <a:t>S</a:t>
            </a:r>
            <a:r>
              <a:rPr lang="hu" dirty="0">
                <a:solidFill>
                  <a:schemeClr val="dk2"/>
                </a:solidFill>
              </a:rPr>
              <a:t>tb...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Adatok mennyisége</a:t>
            </a:r>
            <a:endParaRPr/>
          </a:p>
        </p:txBody>
      </p:sp>
      <p:sp>
        <p:nvSpPr>
          <p:cNvPr id="97" name="Google Shape;97;p17"/>
          <p:cNvSpPr txBox="1">
            <a:spLocks noGrp="1"/>
          </p:cNvSpPr>
          <p:nvPr>
            <p:ph type="body" idx="1"/>
          </p:nvPr>
        </p:nvSpPr>
        <p:spPr>
          <a:xfrm>
            <a:off x="401755" y="12820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u" sz="1600" dirty="0"/>
              <a:t>80253 megfigyelés</a:t>
            </a:r>
          </a:p>
          <a:p>
            <a:pPr>
              <a:buFont typeface="Wingdings" panose="05000000000000000000" pitchFamily="2" charset="2"/>
              <a:buChar char="Ø"/>
            </a:pPr>
            <a:endParaRPr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Ø"/>
            </a:pPr>
            <a:r>
              <a:rPr lang="hu" sz="1600" dirty="0"/>
              <a:t>Outlierek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Ø"/>
            </a:pPr>
            <a:endParaRPr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Ø"/>
            </a:pPr>
            <a:r>
              <a:rPr lang="hu" sz="1600" dirty="0"/>
              <a:t>Hosszú futási idő 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hu-HU" sz="1600" dirty="0"/>
          </a:p>
          <a:p>
            <a:pPr lvl="0" algn="l" rtl="0">
              <a:spcBef>
                <a:spcPts val="0"/>
              </a:spcBef>
              <a:spcAft>
                <a:spcPts val="0"/>
              </a:spcAft>
              <a:buSzPts val="1800"/>
              <a:buFont typeface="Wingdings" panose="05000000000000000000" pitchFamily="2" charset="2"/>
              <a:buChar char="Ø"/>
            </a:pPr>
            <a:endParaRPr sz="1600" dirty="0"/>
          </a:p>
          <a:p>
            <a:pPr lvl="1">
              <a:spcBef>
                <a:spcPts val="1200"/>
              </a:spcBef>
              <a:buSzPts val="1800"/>
              <a:buFont typeface="Wingdings" panose="05000000000000000000" pitchFamily="2" charset="2"/>
              <a:buChar char="Ø"/>
            </a:pPr>
            <a:r>
              <a:rPr lang="hu" sz="1600" dirty="0"/>
              <a:t>Gyakran csak az adatok töredékét (1000-10000) használtuk</a:t>
            </a:r>
          </a:p>
          <a:p>
            <a:pPr lvl="1">
              <a:spcBef>
                <a:spcPts val="1200"/>
              </a:spcBef>
              <a:buSzPts val="1800"/>
              <a:buFont typeface="Wingdings" panose="05000000000000000000" pitchFamily="2" charset="2"/>
              <a:buChar char="Ø"/>
            </a:pPr>
            <a:endParaRPr lang="hu" sz="200" dirty="0"/>
          </a:p>
          <a:p>
            <a:pPr lvl="1">
              <a:spcBef>
                <a:spcPts val="1200"/>
              </a:spcBef>
              <a:buSzPts val="1800"/>
              <a:buFont typeface="Wingdings" panose="05000000000000000000" pitchFamily="2" charset="2"/>
              <a:buChar char="Ø"/>
            </a:pPr>
            <a:r>
              <a:rPr lang="hu" sz="1600" dirty="0"/>
              <a:t>Változókból is csak a legfontosabbakat használtuk</a:t>
            </a:r>
            <a:endParaRPr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7277D41A-C492-C30B-F024-CB969249B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818" y="-319305"/>
            <a:ext cx="3385948" cy="2541415"/>
          </a:xfrm>
          <a:prstGeom prst="rect">
            <a:avLst/>
          </a:prstGeom>
        </p:spPr>
      </p:pic>
      <p:sp>
        <p:nvSpPr>
          <p:cNvPr id="102" name="Google Shape;102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Adatok forrása</a:t>
            </a:r>
            <a:endParaRPr dirty="0"/>
          </a:p>
        </p:txBody>
      </p:sp>
      <p:sp>
        <p:nvSpPr>
          <p:cNvPr id="103" name="Google Shape;103;p18"/>
          <p:cNvSpPr txBox="1">
            <a:spLocks noGrp="1"/>
          </p:cNvSpPr>
          <p:nvPr>
            <p:ph type="body" idx="1"/>
          </p:nvPr>
        </p:nvSpPr>
        <p:spPr>
          <a:xfrm>
            <a:off x="388481" y="1269391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800" dirty="0"/>
              <a:t>hasznaltautok.hu</a:t>
            </a:r>
            <a:endParaRPr dirty="0"/>
          </a:p>
          <a:p>
            <a:pPr marL="285750" lvl="0" indent="-285750" algn="l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/>
              <a:t>Október eleji megfigyelések</a:t>
            </a:r>
            <a:endParaRPr sz="1600" dirty="0"/>
          </a:p>
          <a:p>
            <a:pPr marL="285750" lvl="0" indent="-285750" algn="l" rtl="0"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hu" sz="1600" dirty="0"/>
              <a:t>Bash, wget egy vpn és Rvest használatával</a:t>
            </a:r>
            <a:endParaRPr sz="16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hu" sz="20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u" sz="2000" dirty="0"/>
              <a:t>			Nehézségek</a:t>
            </a:r>
            <a:endParaRPr sz="2000" dirty="0"/>
          </a:p>
          <a:p>
            <a:pPr marL="16573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hu" sz="1600" dirty="0"/>
              <a:t>Rate limit, lassú</a:t>
            </a:r>
            <a:endParaRPr sz="1600" dirty="0"/>
          </a:p>
          <a:p>
            <a:pPr marL="1657350" lvl="3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hu" sz="1600" dirty="0"/>
              <a:t>Ip címek letiltása</a:t>
            </a:r>
            <a:endParaRPr sz="1600" dirty="0"/>
          </a:p>
          <a:p>
            <a:pPr marL="1657350" lvl="3" indent="-285750"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hu" sz="1600" dirty="0"/>
              <a:t>HTML adathibák</a:t>
            </a:r>
            <a:endParaRPr sz="1600" dirty="0"/>
          </a:p>
        </p:txBody>
      </p:sp>
      <p:pic>
        <p:nvPicPr>
          <p:cNvPr id="3" name="Picture 2" descr="A white cube with a green dollar sign&#10;&#10;Description automatically generated">
            <a:extLst>
              <a:ext uri="{FF2B5EF4-FFF2-40B4-BE49-F238E27FC236}">
                <a16:creationId xmlns:a16="http://schemas.microsoft.com/office/drawing/2014/main" id="{2F72BB72-1C32-6B46-76FF-B7715F11D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686" y="3133822"/>
            <a:ext cx="727612" cy="727612"/>
          </a:xfrm>
          <a:prstGeom prst="rect">
            <a:avLst/>
          </a:prstGeom>
        </p:spPr>
      </p:pic>
      <p:pic>
        <p:nvPicPr>
          <p:cNvPr id="5" name="Picture 4" descr="A red hexagon with a bunch of wheat&#10;&#10;Description automatically generated">
            <a:extLst>
              <a:ext uri="{FF2B5EF4-FFF2-40B4-BE49-F238E27FC236}">
                <a16:creationId xmlns:a16="http://schemas.microsoft.com/office/drawing/2014/main" id="{B8C4FE01-47E1-B394-21E7-62D442728B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1721" y="1672512"/>
            <a:ext cx="1125931" cy="1305079"/>
          </a:xfrm>
          <a:prstGeom prst="rect">
            <a:avLst/>
          </a:prstGeom>
        </p:spPr>
      </p:pic>
      <p:pic>
        <p:nvPicPr>
          <p:cNvPr id="7" name="Picture 6" descr="A cartoon penguin with yellow feet&#10;&#10;Description automatically generated">
            <a:extLst>
              <a:ext uri="{FF2B5EF4-FFF2-40B4-BE49-F238E27FC236}">
                <a16:creationId xmlns:a16="http://schemas.microsoft.com/office/drawing/2014/main" id="{9B4432BE-3B07-8E1D-81A5-C616D97DFF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4340" y="2222110"/>
            <a:ext cx="733905" cy="86967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/>
              <a:t>Elemzett adatok leírása</a:t>
            </a:r>
            <a:endParaRPr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087525"/>
            <a:ext cx="4529351" cy="323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0500" y="1087513"/>
            <a:ext cx="4899649" cy="3499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" y="243763"/>
            <a:ext cx="6518350" cy="4655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1745" y="3059072"/>
            <a:ext cx="5543676" cy="14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dirty="0"/>
              <a:t>Lineáris Regresszió</a:t>
            </a:r>
            <a:endParaRPr dirty="0"/>
          </a:p>
        </p:txBody>
      </p:sp>
      <p:sp>
        <p:nvSpPr>
          <p:cNvPr id="122" name="Google Shape;122;p21"/>
          <p:cNvSpPr txBox="1">
            <a:spLocks noGrp="1"/>
          </p:cNvSpPr>
          <p:nvPr>
            <p:ph type="body" idx="1"/>
          </p:nvPr>
        </p:nvSpPr>
        <p:spPr>
          <a:xfrm>
            <a:off x="856588" y="1593961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hu" sz="1800" dirty="0"/>
              <a:t>Referencia modell</a:t>
            </a:r>
            <a:endParaRPr sz="1800"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u" sz="1800" dirty="0"/>
              <a:t>R2 = 0,863</a:t>
            </a:r>
            <a:endParaRPr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7538F1-FBB9-37B8-D315-80B9D2957382}"/>
              </a:ext>
            </a:extLst>
          </p:cNvPr>
          <p:cNvSpPr txBox="1"/>
          <p:nvPr/>
        </p:nvSpPr>
        <p:spPr>
          <a:xfrm>
            <a:off x="3498442" y="1420004"/>
            <a:ext cx="449707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hu-HU" dirty="0"/>
              <a:t>Szignifikáns változók: </a:t>
            </a:r>
          </a:p>
          <a:p>
            <a:pPr marL="285750" lvl="0" indent="-285750" algn="l" rtl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dirty="0"/>
              <a:t>Kor (negatív),</a:t>
            </a:r>
          </a:p>
          <a:p>
            <a:pPr marL="285750" lvl="0" indent="-285750" algn="l" rtl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dirty="0"/>
              <a:t> Kilométeróra állása (negatív),</a:t>
            </a:r>
          </a:p>
          <a:p>
            <a:pPr marL="285750" lvl="0" indent="-285750" algn="l" rtl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dirty="0"/>
              <a:t> Állapot,</a:t>
            </a:r>
          </a:p>
          <a:p>
            <a:pPr marL="285750" lvl="0" indent="-285750" algn="l" rtl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dirty="0"/>
              <a:t> Üzemanyag, </a:t>
            </a:r>
          </a:p>
          <a:p>
            <a:pPr marL="285750" lvl="0" indent="-285750" algn="l" rtl="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hu-HU" dirty="0"/>
              <a:t>Teljesítmény, </a:t>
            </a:r>
          </a:p>
          <a:p>
            <a:pPr marL="285750" lvl="0" indent="-285750" algn="l" rtl="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hu-HU" dirty="0"/>
              <a:t>Kivitel egyes kategóriái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63</TotalTime>
  <Words>507</Words>
  <Application>Microsoft Office PowerPoint</Application>
  <PresentationFormat>On-screen Show (16:9)</PresentationFormat>
  <Paragraphs>187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Wingdings 3</vt:lpstr>
      <vt:lpstr>Arial</vt:lpstr>
      <vt:lpstr>Calibri</vt:lpstr>
      <vt:lpstr>Roboto Mono</vt:lpstr>
      <vt:lpstr>Trebuchet MS</vt:lpstr>
      <vt:lpstr>Wingdings</vt:lpstr>
      <vt:lpstr>Facet</vt:lpstr>
      <vt:lpstr>Használtautó adatok elemzése</vt:lpstr>
      <vt:lpstr> Elméleti keret</vt:lpstr>
      <vt:lpstr>Fontosnak ítélt változók</vt:lpstr>
      <vt:lpstr>Kiszűrt változók</vt:lpstr>
      <vt:lpstr>Adatok mennyisége</vt:lpstr>
      <vt:lpstr>Adatok forrása</vt:lpstr>
      <vt:lpstr>Elemzett adatok leírása</vt:lpstr>
      <vt:lpstr>PowerPoint Presentation</vt:lpstr>
      <vt:lpstr>Lineáris Regresszió</vt:lpstr>
      <vt:lpstr>LASSO regresszió</vt:lpstr>
      <vt:lpstr>MARS regresszió</vt:lpstr>
      <vt:lpstr>Döntési fa</vt:lpstr>
      <vt:lpstr>Véletlen erdő</vt:lpstr>
      <vt:lpstr>Boosting</vt:lpstr>
      <vt:lpstr>Főkomponens elemzés</vt:lpstr>
      <vt:lpstr>Hierarchikus klaszterezés</vt:lpstr>
      <vt:lpstr>K-középpontos klaszterezés</vt:lpstr>
      <vt:lpstr>K-prototípus klaszterezés</vt:lpstr>
      <vt:lpstr>Köszönjük a figyelmet!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Használtautó adatok elemzése</dc:title>
  <cp:lastModifiedBy>Nagy Balázs Gábor</cp:lastModifiedBy>
  <cp:revision>5</cp:revision>
  <dcterms:modified xsi:type="dcterms:W3CDTF">2023-12-03T22:08:15Z</dcterms:modified>
</cp:coreProperties>
</file>