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8288000" cy="10287000"/>
  <p:notesSz cx="6858000" cy="9144000"/>
  <p:embeddedFontLst>
    <p:embeddedFont>
      <p:font typeface="Libre Baskerville Bold" charset="1" panose="02000000000000000000"/>
      <p:regular r:id="rId21"/>
    </p:embeddedFont>
    <p:embeddedFont>
      <p:font typeface="Libre Baskerville" charset="1" panose="02000000000000000000"/>
      <p:regular r:id="rId22"/>
    </p:embeddedFont>
    <p:embeddedFont>
      <p:font typeface="Yeseva One" charset="1" panose="0000050000000000000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13.png" Type="http://schemas.openxmlformats.org/officeDocument/2006/relationships/image"/><Relationship Id="rId7" Target="../media/image1.png" Type="http://schemas.openxmlformats.org/officeDocument/2006/relationships/image"/><Relationship Id="rId8" Target="../media/image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4.png" Type="http://schemas.openxmlformats.org/officeDocument/2006/relationships/image"/><Relationship Id="rId7" Target="../media/image1.png" Type="http://schemas.openxmlformats.org/officeDocument/2006/relationships/image"/><Relationship Id="rId8" Target="../media/image2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5.png" Type="http://schemas.openxmlformats.org/officeDocument/2006/relationships/image"/><Relationship Id="rId7" Target="../media/image1.png" Type="http://schemas.openxmlformats.org/officeDocument/2006/relationships/image"/><Relationship Id="rId8" Target="../media/image2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https://doi.org/10.3390/su132112277" TargetMode="External" Type="http://schemas.openxmlformats.org/officeDocument/2006/relationships/hyperlink"/><Relationship Id="rId9" Target="https://doi.org/10.3390/jrfm14020047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8.png" Type="http://schemas.openxmlformats.org/officeDocument/2006/relationships/image"/><Relationship Id="rId5" Target="../media/image1.png" Type="http://schemas.openxmlformats.org/officeDocument/2006/relationships/image"/><Relationship Id="rId6" Target="../media/image2.svg" Type="http://schemas.openxmlformats.org/officeDocument/2006/relationships/image"/><Relationship Id="rId7" Target="../media/image3.png" Type="http://schemas.openxmlformats.org/officeDocument/2006/relationships/image"/><Relationship Id="rId8" Target="../media/image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9.png" Type="http://schemas.openxmlformats.org/officeDocument/2006/relationships/image"/><Relationship Id="rId7" Target="../media/image1.png" Type="http://schemas.openxmlformats.org/officeDocument/2006/relationships/image"/><Relationship Id="rId8" Target="../media/image2.sv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1.png" Type="http://schemas.openxmlformats.org/officeDocument/2006/relationships/image"/><Relationship Id="rId5" Target="../media/image3.png" Type="http://schemas.openxmlformats.org/officeDocument/2006/relationships/image"/><Relationship Id="rId6" Target="../media/image4.svg" Type="http://schemas.openxmlformats.org/officeDocument/2006/relationships/image"/><Relationship Id="rId7" Target="../media/image12.png" Type="http://schemas.openxmlformats.org/officeDocument/2006/relationships/image"/><Relationship Id="rId8" Target="../media/image1.png" Type="http://schemas.openxmlformats.org/officeDocument/2006/relationships/image"/><Relationship Id="rId9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283182" y="3907023"/>
            <a:ext cx="11721636" cy="15424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600"/>
              </a:lnSpc>
            </a:pPr>
            <a:r>
              <a:rPr lang="en-US" sz="11600">
                <a:solidFill>
                  <a:srgbClr val="000000"/>
                </a:solidFill>
                <a:latin typeface="Libre Baskerville Bold"/>
              </a:rPr>
              <a:t>Záróvizsga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283182" y="723900"/>
            <a:ext cx="11721636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Budapesti Corvinus Egyetem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283182" y="8452485"/>
            <a:ext cx="11721636" cy="1078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Készítette:  Kónya Hédi</a:t>
            </a:r>
          </a:p>
          <a:p>
            <a:pPr algn="ctr">
              <a:lnSpc>
                <a:spcPts val="441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2024. június 17.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416296" y="2587396"/>
            <a:ext cx="11843004" cy="6711036"/>
          </a:xfrm>
          <a:custGeom>
            <a:avLst/>
            <a:gdLst/>
            <a:ahLst/>
            <a:cxnLst/>
            <a:rect r="r" b="b" t="t" l="l"/>
            <a:pathLst>
              <a:path h="6711036" w="11843004">
                <a:moveTo>
                  <a:pt x="0" y="0"/>
                </a:moveTo>
                <a:lnTo>
                  <a:pt x="11843004" y="0"/>
                </a:lnTo>
                <a:lnTo>
                  <a:pt x="11843004" y="6711036"/>
                </a:lnTo>
                <a:lnTo>
                  <a:pt x="0" y="671103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786629" y="1214500"/>
            <a:ext cx="7297752" cy="10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>
                <a:solidFill>
                  <a:srgbClr val="000000"/>
                </a:solidFill>
                <a:latin typeface="Libre Baskerville Bold"/>
              </a:rPr>
              <a:t>Eredmények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6922651"/>
            <a:ext cx="2334365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5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II</a:t>
            </a:r>
            <a:r>
              <a:rPr lang="en-US" sz="3500" strike="noStrike" u="none">
                <a:solidFill>
                  <a:srgbClr val="000000"/>
                </a:solidFill>
                <a:latin typeface="Libre Baskerville Bold"/>
              </a:rPr>
              <a:t>.modell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093130" y="9260332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3524542"/>
            <a:ext cx="211543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5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I</a:t>
            </a:r>
            <a:r>
              <a:rPr lang="en-US" sz="3500" strike="noStrike" u="none">
                <a:solidFill>
                  <a:srgbClr val="000000"/>
                </a:solidFill>
                <a:latin typeface="Libre Baskerville Bold"/>
              </a:rPr>
              <a:t>.modell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28700" y="4232567"/>
            <a:ext cx="4963220" cy="1790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R-négyzet: 0,4337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interakció: Covid hatást mutatná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28700" y="7629553"/>
            <a:ext cx="4963220" cy="5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R-négyzet: 0,6543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438910" y="2865086"/>
            <a:ext cx="11820390" cy="6335329"/>
          </a:xfrm>
          <a:custGeom>
            <a:avLst/>
            <a:gdLst/>
            <a:ahLst/>
            <a:cxnLst/>
            <a:rect r="r" b="b" t="t" l="l"/>
            <a:pathLst>
              <a:path h="6335329" w="11820390">
                <a:moveTo>
                  <a:pt x="0" y="0"/>
                </a:moveTo>
                <a:lnTo>
                  <a:pt x="11820390" y="0"/>
                </a:lnTo>
                <a:lnTo>
                  <a:pt x="11820390" y="6335329"/>
                </a:lnTo>
                <a:lnTo>
                  <a:pt x="0" y="633532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1211821"/>
            <a:ext cx="7460949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 strike="noStrike" u="none">
                <a:solidFill>
                  <a:srgbClr val="000000"/>
                </a:solidFill>
                <a:latin typeface="Libre Baskerville Bold"/>
              </a:rPr>
              <a:t>Robusztusság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658711"/>
            <a:ext cx="3730475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log(mennyiség)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093130" y="9220200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473159" y="2601561"/>
            <a:ext cx="10786141" cy="6633408"/>
          </a:xfrm>
          <a:custGeom>
            <a:avLst/>
            <a:gdLst/>
            <a:ahLst/>
            <a:cxnLst/>
            <a:rect r="r" b="b" t="t" l="l"/>
            <a:pathLst>
              <a:path h="6633408" w="10786141">
                <a:moveTo>
                  <a:pt x="0" y="0"/>
                </a:moveTo>
                <a:lnTo>
                  <a:pt x="10786141" y="0"/>
                </a:lnTo>
                <a:lnTo>
                  <a:pt x="10786141" y="6633409"/>
                </a:lnTo>
                <a:lnTo>
                  <a:pt x="0" y="663340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1211821"/>
            <a:ext cx="7460949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 strike="noStrike" u="none">
                <a:solidFill>
                  <a:srgbClr val="000000"/>
                </a:solidFill>
                <a:latin typeface="Libre Baskerville Bold"/>
              </a:rPr>
              <a:t>Robusztusság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658711"/>
            <a:ext cx="3730475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log(lakásár)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093130" y="9220200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1211821"/>
            <a:ext cx="6027474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 strike="noStrike" u="none">
                <a:solidFill>
                  <a:srgbClr val="000000"/>
                </a:solidFill>
                <a:latin typeface="Libre Baskerville Bold"/>
              </a:rPr>
              <a:t>Konklúzió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2590800"/>
            <a:ext cx="14894745" cy="6667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 Bold"/>
              </a:rPr>
              <a:t>Projekt 1-2.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statisztikailag szignifikáns eredmények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 Bold"/>
              </a:rPr>
              <a:t>Projekt 3.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statisztikailag nem szignifikáns eredmények Covid-hatás szempontjából 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modelljavítási lehetőségek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kiegészített / más kontrollváltozók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más többlethalálozási kategóriák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más ingatlanpiaci eredményváltozó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limitációk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adathiány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új lakások piaca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283182" y="3235935"/>
            <a:ext cx="11721636" cy="4098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99"/>
              </a:lnSpc>
            </a:pPr>
            <a:r>
              <a:rPr lang="en-US" sz="10599">
                <a:solidFill>
                  <a:srgbClr val="000000"/>
                </a:solidFill>
                <a:latin typeface="Libre Baskerville Bold"/>
              </a:rPr>
              <a:t>Köszönöm szépen a figyelmet!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283182" y="723900"/>
            <a:ext cx="11721636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Budapesti Corvinus Egyetem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283182" y="8452485"/>
            <a:ext cx="11721636" cy="1078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Készítette:  Kónya Hédi</a:t>
            </a:r>
          </a:p>
          <a:p>
            <a:pPr algn="ctr">
              <a:lnSpc>
                <a:spcPts val="441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2024. június 17.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1211821"/>
            <a:ext cx="11151304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>
                <a:solidFill>
                  <a:srgbClr val="000000"/>
                </a:solidFill>
                <a:latin typeface="Libre Baskerville Bold"/>
              </a:rPr>
              <a:t>Felhasznált források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3110099"/>
            <a:ext cx="14894745" cy="4838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Li, X., &amp; Zhang, C. (2021). Did the COVID-19 pandemic crisis affect housing prices evenly in the US?. Sustainability, 13(21), 12277.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Forrás: </a:t>
            </a:r>
            <a:r>
              <a:rPr lang="en-US" sz="3000" u="sng">
                <a:solidFill>
                  <a:srgbClr val="000000"/>
                </a:solidFill>
                <a:latin typeface="Libre Baskerville"/>
                <a:hlinkClick r:id="rId8" tooltip="https://doi.org/10.3390/su132112277"/>
              </a:rPr>
              <a:t>https://doi.org/10.3390/su132112277</a:t>
            </a:r>
          </a:p>
          <a:p>
            <a:pPr algn="l">
              <a:lnSpc>
                <a:spcPts val="4800"/>
              </a:lnSpc>
            </a:pP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Wang, B. (2021). How does COVID-19 affect house prices? A cross-city analysis. Journal of Risk and Financial Management, 14(2), 47.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Forrás: </a:t>
            </a:r>
            <a:r>
              <a:rPr lang="en-US" sz="3000" u="sng">
                <a:solidFill>
                  <a:srgbClr val="000000"/>
                </a:solidFill>
                <a:latin typeface="Libre Baskerville"/>
                <a:hlinkClick r:id="rId9" tooltip="https://doi.org/10.3390/jrfm14020047"/>
              </a:rPr>
              <a:t>https://doi.org/10.3390/jrfm14020047</a:t>
            </a:r>
          </a:p>
          <a:p>
            <a:pPr algn="l">
              <a:lnSpc>
                <a:spcPts val="4800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381947" y="2571143"/>
            <a:ext cx="7173605" cy="10715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61"/>
              </a:lnSpc>
            </a:pPr>
            <a:r>
              <a:rPr lang="en-US" sz="8061">
                <a:solidFill>
                  <a:srgbClr val="000000"/>
                </a:solidFill>
                <a:latin typeface="Libre Baskerville Bold"/>
              </a:rPr>
              <a:t>Áttekintés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283182" y="628650"/>
            <a:ext cx="11721636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Budapesti Corvinus Egyetem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087464" y="4702610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Projekt 1-2.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087464" y="5443021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Projekt 3.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87464" y="6071671"/>
            <a:ext cx="3379147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Irodalmi áttekintés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503264" y="4702610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Adatok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503264" y="5401455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Leíró statisztika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503264" y="6185971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Módszertan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503264" y="6928921"/>
            <a:ext cx="4050235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Modellek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2319420" y="4720336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Eredmények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319420" y="5460747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Robusztusság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319420" y="6203697"/>
            <a:ext cx="3777199" cy="400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Konklúzió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191381" y="4667685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191381" y="540809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191381" y="615104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03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607881" y="4667685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607881" y="540809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500"/>
              </a:lnSpc>
              <a:spcBef>
                <a:spcPct val="0"/>
              </a:spcBef>
            </a:pPr>
            <a:r>
              <a:rPr lang="en-US" sz="3500" strike="noStrike" u="none">
                <a:solidFill>
                  <a:srgbClr val="000000"/>
                </a:solidFill>
                <a:latin typeface="Libre Baskerville"/>
              </a:rPr>
              <a:t>05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607881" y="615104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06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607881" y="688764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07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1423337" y="4667685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08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1423337" y="540809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09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1423337" y="6151046"/>
            <a:ext cx="848458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"/>
              </a:rPr>
              <a:t>10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4608361"/>
            <a:ext cx="8044125" cy="7292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61"/>
              </a:lnSpc>
            </a:pPr>
            <a:r>
              <a:rPr lang="en-US" sz="5461">
                <a:solidFill>
                  <a:srgbClr val="000000"/>
                </a:solidFill>
                <a:latin typeface="Libre Baskerville Bold"/>
              </a:rPr>
              <a:t>Londoni Airbnb piac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5846411"/>
            <a:ext cx="7333476" cy="2400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értékelések és lefoglalhatóság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kedvezőtlen értékelés árhatása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multihostok árazása</a:t>
            </a: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többváltozós lineáris regresszió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330532" y="2789104"/>
            <a:ext cx="6928768" cy="1415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461"/>
              </a:lnSpc>
            </a:pPr>
            <a:r>
              <a:rPr lang="en-US" sz="5461">
                <a:solidFill>
                  <a:srgbClr val="000000"/>
                </a:solidFill>
                <a:latin typeface="Libre Baskerville Bold"/>
              </a:rPr>
              <a:t>Belső migráció Magyarországon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3581280"/>
            <a:ext cx="950077" cy="9318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61"/>
              </a:lnSpc>
            </a:pPr>
            <a:r>
              <a:rPr lang="en-US" sz="7061">
                <a:solidFill>
                  <a:srgbClr val="000000"/>
                </a:solidFill>
                <a:latin typeface="Libre Baskerville"/>
              </a:rPr>
              <a:t>1.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6205225" y="1762023"/>
            <a:ext cx="1054075" cy="9318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61"/>
              </a:lnSpc>
            </a:pPr>
            <a:r>
              <a:rPr lang="en-US" sz="7061">
                <a:solidFill>
                  <a:srgbClr val="000000"/>
                </a:solidFill>
                <a:latin typeface="Libre Baskerville"/>
              </a:rPr>
              <a:t>2.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700046" y="4398811"/>
            <a:ext cx="7559254" cy="5029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belső vándorlási különbözetet befolyásoló tényezők</a:t>
            </a:r>
          </a:p>
          <a:p>
            <a:pPr algn="r">
              <a:lnSpc>
                <a:spcPts val="3200"/>
              </a:lnSpc>
            </a:pPr>
          </a:p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fix hatású panel modell</a:t>
            </a:r>
          </a:p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R-négyzet: 14%</a:t>
            </a:r>
          </a:p>
          <a:p>
            <a:pPr algn="r">
              <a:lnSpc>
                <a:spcPts val="3200"/>
              </a:lnSpc>
            </a:pPr>
          </a:p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év, mint dummy: csökkenő tendencia </a:t>
            </a:r>
          </a:p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Moran I autokorreláltság tesztje</a:t>
            </a:r>
          </a:p>
          <a:p>
            <a:pPr algn="r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területi autokorrel: 0,56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28700" y="1214500"/>
            <a:ext cx="6318068" cy="10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60"/>
              </a:lnSpc>
            </a:pPr>
            <a:r>
              <a:rPr lang="en-US" sz="8060">
                <a:solidFill>
                  <a:srgbClr val="000000"/>
                </a:solidFill>
                <a:latin typeface="Libre Baskerville Bold"/>
              </a:rPr>
              <a:t>Projekt 1-2.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283182" y="4098349"/>
            <a:ext cx="11721636" cy="3119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60"/>
              </a:lnSpc>
            </a:pPr>
            <a:r>
              <a:rPr lang="en-US" sz="8060">
                <a:solidFill>
                  <a:srgbClr val="000000"/>
                </a:solidFill>
                <a:latin typeface="Yeseva One"/>
              </a:rPr>
              <a:t>Covid-19 világjárvány hatása a magyar ingatlanpiacra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1214472"/>
            <a:ext cx="10989260" cy="10715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61"/>
              </a:lnSpc>
            </a:pPr>
            <a:r>
              <a:rPr lang="en-US" sz="8061">
                <a:solidFill>
                  <a:srgbClr val="000000"/>
                </a:solidFill>
                <a:latin typeface="Libre Baskerville Bold"/>
              </a:rPr>
              <a:t>Irodalmi áttekintés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4147247"/>
            <a:ext cx="7474998" cy="422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gazdasági jellemzők és kijárási szigorítások vizsgálata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átdolgozott DiD módszer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szolgáltatóiparra kiélezett városok: lakásárak csökkenése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szolgáltatóipartól független városok: lakásárak emelkedése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834440" y="4147247"/>
            <a:ext cx="6584710" cy="422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járványhelyzet befolyásolta az ingatlanvásárlási szokásokat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nagyvárosok sűrűn lakott területei: ingatlanpiaci aktivitás csökkenése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külvárosok és kisebb városok: lakásárak emelkedése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3067399"/>
            <a:ext cx="2795791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Yeseva One"/>
              </a:rPr>
              <a:t>Wang (2021)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834440" y="3067399"/>
            <a:ext cx="4367040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Yeseva One"/>
              </a:rPr>
              <a:t>Li és Zhang (2021) 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40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1181100"/>
            <a:ext cx="4814985" cy="10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 strike="noStrike" u="none">
                <a:solidFill>
                  <a:srgbClr val="000000"/>
                </a:solidFill>
                <a:latin typeface="Libre Baskerville Bold"/>
              </a:rPr>
              <a:t>Adatok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3619500"/>
            <a:ext cx="8329295" cy="5638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 Bold"/>
              </a:rPr>
              <a:t>eredményváltozók: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értékesített használt lakások átlagos ára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értékesített használt lakások száma</a:t>
            </a:r>
          </a:p>
          <a:p>
            <a:pPr algn="l">
              <a:lnSpc>
                <a:spcPts val="3200"/>
              </a:lnSpc>
            </a:pP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 Bold"/>
              </a:rPr>
              <a:t>kontrollváltozók: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járás általános egészségügyi állapota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járás tulajdonságai, járásban élők életszínvonala</a:t>
            </a:r>
          </a:p>
          <a:p>
            <a:pPr algn="l">
              <a:lnSpc>
                <a:spcPts val="3200"/>
              </a:lnSpc>
            </a:pPr>
          </a:p>
          <a:p>
            <a:pPr algn="l">
              <a:lnSpc>
                <a:spcPts val="48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Balaton dummy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3010228"/>
            <a:ext cx="3940619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KSH 2019-2021.</a:t>
            </a:r>
          </a:p>
        </p:txBody>
      </p:sp>
      <p:sp>
        <p:nvSpPr>
          <p:cNvPr name="TextBox 9" id="9"/>
          <p:cNvSpPr txBox="true"/>
          <p:nvPr/>
        </p:nvSpPr>
        <p:spPr>
          <a:xfrm rot="-5400000">
            <a:off x="8921077" y="5000195"/>
            <a:ext cx="1898212" cy="325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1"/>
              </a:lnSpc>
            </a:pPr>
            <a:r>
              <a:rPr lang="en-US" sz="1943" spc="114">
                <a:solidFill>
                  <a:srgbClr val="454545"/>
                </a:solidFill>
                <a:latin typeface="Libre Baskerville"/>
              </a:rPr>
              <a:t>Gyakoriság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36780" y="2289359"/>
            <a:ext cx="517450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0.08-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249999" y="3721514"/>
            <a:ext cx="524474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0.06-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214166" y="5134565"/>
            <a:ext cx="578717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>
                <a:solidFill>
                  <a:srgbClr val="8F8F8F"/>
                </a:solidFill>
                <a:latin typeface="Libre Baskerville"/>
              </a:rPr>
              <a:t>0.04-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252535" y="6546521"/>
            <a:ext cx="519401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0.02-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243365" y="7955088"/>
            <a:ext cx="537742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64"/>
              </a:lnSpc>
            </a:pPr>
            <a:r>
              <a:rPr lang="en-US" sz="1474">
                <a:solidFill>
                  <a:srgbClr val="8F8F8F"/>
                </a:solidFill>
                <a:latin typeface="Libre Baskerville"/>
              </a:rPr>
              <a:t>0.00-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2626395" y="8349228"/>
            <a:ext cx="249164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20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10033127" y="1674050"/>
            <a:ext cx="7909640" cy="7282444"/>
          </a:xfrm>
          <a:custGeom>
            <a:avLst/>
            <a:gdLst/>
            <a:ahLst/>
            <a:cxnLst/>
            <a:rect r="r" b="b" t="t" l="l"/>
            <a:pathLst>
              <a:path h="7282444" w="7909640">
                <a:moveTo>
                  <a:pt x="0" y="0"/>
                </a:moveTo>
                <a:lnTo>
                  <a:pt x="7909641" y="0"/>
                </a:lnTo>
                <a:lnTo>
                  <a:pt x="7909641" y="7282444"/>
                </a:lnTo>
                <a:lnTo>
                  <a:pt x="0" y="728244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11952112" y="1616900"/>
            <a:ext cx="4071671" cy="439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86"/>
              </a:lnSpc>
            </a:pPr>
            <a:r>
              <a:rPr lang="en-US" sz="2561" spc="187">
                <a:solidFill>
                  <a:srgbClr val="3D3D3D"/>
                </a:solidFill>
                <a:latin typeface="Libre Baskerville Bold"/>
              </a:rPr>
              <a:t>Lakásárak eloszlása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4502102" y="8371600"/>
            <a:ext cx="243506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40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378325" y="8380311"/>
            <a:ext cx="254237" cy="2408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64"/>
              </a:lnSpc>
              <a:spcBef>
                <a:spcPct val="0"/>
              </a:spcBef>
            </a:pPr>
            <a:r>
              <a:rPr lang="en-US" sz="1474" strike="noStrike" u="none">
                <a:solidFill>
                  <a:srgbClr val="8F8F8F"/>
                </a:solidFill>
                <a:latin typeface="Libre Baskerville"/>
              </a:rPr>
              <a:t>60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4093130" y="9069388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545646" y="8630604"/>
            <a:ext cx="2884603" cy="325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1"/>
              </a:lnSpc>
            </a:pPr>
            <a:r>
              <a:rPr lang="en-US" sz="1943" spc="114">
                <a:solidFill>
                  <a:srgbClr val="454545"/>
                </a:solidFill>
                <a:latin typeface="Libre Baskerville"/>
              </a:rPr>
              <a:t>Lakásár (millió Ft)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743485" y="3493676"/>
            <a:ext cx="14801031" cy="4185846"/>
          </a:xfrm>
          <a:custGeom>
            <a:avLst/>
            <a:gdLst/>
            <a:ahLst/>
            <a:cxnLst/>
            <a:rect r="r" b="b" t="t" l="l"/>
            <a:pathLst>
              <a:path h="4185846" w="14801031">
                <a:moveTo>
                  <a:pt x="0" y="0"/>
                </a:moveTo>
                <a:lnTo>
                  <a:pt x="14801030" y="0"/>
                </a:lnTo>
                <a:lnTo>
                  <a:pt x="14801030" y="4185846"/>
                </a:lnTo>
                <a:lnTo>
                  <a:pt x="0" y="418584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4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1181100"/>
            <a:ext cx="9215935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>
                <a:solidFill>
                  <a:srgbClr val="000000"/>
                </a:solidFill>
                <a:latin typeface="Libre Baskerville Bold"/>
              </a:rPr>
              <a:t>Leíró statisztika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3378346" y="7641422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0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9228466" y="3869877"/>
            <a:ext cx="8322307" cy="1453630"/>
          </a:xfrm>
          <a:custGeom>
            <a:avLst/>
            <a:gdLst/>
            <a:ahLst/>
            <a:cxnLst/>
            <a:rect r="r" b="b" t="t" l="l"/>
            <a:pathLst>
              <a:path h="1453630" w="8322307">
                <a:moveTo>
                  <a:pt x="0" y="0"/>
                </a:moveTo>
                <a:lnTo>
                  <a:pt x="8322308" y="0"/>
                </a:lnTo>
                <a:lnTo>
                  <a:pt x="8322308" y="1453629"/>
                </a:lnTo>
                <a:lnTo>
                  <a:pt x="0" y="145362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8991342" y="5232089"/>
            <a:ext cx="8267958" cy="1390375"/>
          </a:xfrm>
          <a:custGeom>
            <a:avLst/>
            <a:gdLst/>
            <a:ahLst/>
            <a:cxnLst/>
            <a:rect r="r" b="b" t="t" l="l"/>
            <a:pathLst>
              <a:path h="1390375" w="8267958">
                <a:moveTo>
                  <a:pt x="0" y="0"/>
                </a:moveTo>
                <a:lnTo>
                  <a:pt x="8267958" y="0"/>
                </a:lnTo>
                <a:lnTo>
                  <a:pt x="8267958" y="1390375"/>
                </a:lnTo>
                <a:lnTo>
                  <a:pt x="0" y="1390375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028700" y="1211821"/>
            <a:ext cx="7067974" cy="10741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 strike="noStrike" u="none">
                <a:solidFill>
                  <a:srgbClr val="000000"/>
                </a:solidFill>
                <a:latin typeface="Libre Baskerville Bold"/>
              </a:rPr>
              <a:t>Módszertan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3755577"/>
            <a:ext cx="7110574" cy="4229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ok-okozati hatások becslése</a:t>
            </a:r>
          </a:p>
          <a:p>
            <a:pPr algn="l" marL="647700" indent="-323850" lvl="1">
              <a:lnSpc>
                <a:spcPts val="48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összehasonlítás során két eltérés: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kezelt és kezeletlen csoportok eltérése az intézkedés előtt és után</a:t>
            </a:r>
          </a:p>
          <a:p>
            <a:pPr algn="l" marL="1295400" indent="-431800" lvl="2">
              <a:lnSpc>
                <a:spcPts val="4800"/>
              </a:lnSpc>
              <a:buFont typeface="Arial"/>
              <a:buChar char="⚬"/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két különbség közötti különbség: </a:t>
            </a:r>
            <a:r>
              <a:rPr lang="en-US" sz="3000">
                <a:solidFill>
                  <a:srgbClr val="000000"/>
                </a:solidFill>
                <a:latin typeface="Libre Baskerville Bold"/>
              </a:rPr>
              <a:t>Covid-hatás</a:t>
            </a:r>
            <a:r>
              <a:rPr lang="en-US" sz="3000">
                <a:solidFill>
                  <a:srgbClr val="000000"/>
                </a:solidFill>
                <a:latin typeface="Libre Baskerville Bold"/>
              </a:rPr>
              <a:t>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3010228"/>
            <a:ext cx="6663914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Difference-in-Differences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990209" y="3010228"/>
            <a:ext cx="7269091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2 homogén csoport kialakítása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4093130" y="6670089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2326392" y="7432227"/>
            <a:ext cx="4932908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kontroll csoport: 131 járás</a:t>
            </a:r>
          </a:p>
          <a:p>
            <a:pPr algn="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Libre Baskerville"/>
              </a:rPr>
              <a:t>kezelt csoport: 44 járás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569636">
            <a:off x="779619" y="-2269556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7150446"/>
            <a:ext cx="16230600" cy="656814"/>
          </a:xfrm>
          <a:custGeom>
            <a:avLst/>
            <a:gdLst/>
            <a:ahLst/>
            <a:cxnLst/>
            <a:rect r="r" b="b" t="t" l="l"/>
            <a:pathLst>
              <a:path h="656814" w="16230600">
                <a:moveTo>
                  <a:pt x="0" y="0"/>
                </a:moveTo>
                <a:lnTo>
                  <a:pt x="16230600" y="0"/>
                </a:lnTo>
                <a:lnTo>
                  <a:pt x="16230600" y="656814"/>
                </a:lnTo>
                <a:lnTo>
                  <a:pt x="0" y="65681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755510">
            <a:off x="14637629" y="5499669"/>
            <a:ext cx="4096053" cy="7060062"/>
          </a:xfrm>
          <a:custGeom>
            <a:avLst/>
            <a:gdLst/>
            <a:ahLst/>
            <a:cxnLst/>
            <a:rect r="r" b="b" t="t" l="l"/>
            <a:pathLst>
              <a:path h="7060062" w="4096053">
                <a:moveTo>
                  <a:pt x="0" y="0"/>
                </a:moveTo>
                <a:lnTo>
                  <a:pt x="4096053" y="0"/>
                </a:lnTo>
                <a:lnTo>
                  <a:pt x="4096053" y="7060062"/>
                </a:lnTo>
                <a:lnTo>
                  <a:pt x="0" y="70600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1266137">
            <a:off x="-1277219" y="5897732"/>
            <a:ext cx="5210769" cy="6721137"/>
          </a:xfrm>
          <a:custGeom>
            <a:avLst/>
            <a:gdLst/>
            <a:ahLst/>
            <a:cxnLst/>
            <a:rect r="r" b="b" t="t" l="l"/>
            <a:pathLst>
              <a:path h="6721137" w="5210769">
                <a:moveTo>
                  <a:pt x="0" y="0"/>
                </a:moveTo>
                <a:lnTo>
                  <a:pt x="5210769" y="0"/>
                </a:lnTo>
                <a:lnTo>
                  <a:pt x="5210769" y="6721136"/>
                </a:lnTo>
                <a:lnTo>
                  <a:pt x="0" y="672113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4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4516232"/>
            <a:ext cx="16230600" cy="727467"/>
          </a:xfrm>
          <a:custGeom>
            <a:avLst/>
            <a:gdLst/>
            <a:ahLst/>
            <a:cxnLst/>
            <a:rect r="r" b="b" t="t" l="l"/>
            <a:pathLst>
              <a:path h="727467" w="16230600">
                <a:moveTo>
                  <a:pt x="0" y="0"/>
                </a:moveTo>
                <a:lnTo>
                  <a:pt x="16230600" y="0"/>
                </a:lnTo>
                <a:lnTo>
                  <a:pt x="16230600" y="727467"/>
                </a:lnTo>
                <a:lnTo>
                  <a:pt x="0" y="72746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2610204" y="-571500"/>
            <a:ext cx="6626483" cy="5715000"/>
          </a:xfrm>
          <a:custGeom>
            <a:avLst/>
            <a:gdLst/>
            <a:ahLst/>
            <a:cxnLst/>
            <a:rect r="r" b="b" t="t" l="l"/>
            <a:pathLst>
              <a:path h="5715000" w="6626483">
                <a:moveTo>
                  <a:pt x="0" y="0"/>
                </a:moveTo>
                <a:lnTo>
                  <a:pt x="6626483" y="0"/>
                </a:lnTo>
                <a:lnTo>
                  <a:pt x="6626483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40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028700" y="1214500"/>
            <a:ext cx="5845328" cy="10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060"/>
              </a:lnSpc>
              <a:spcBef>
                <a:spcPct val="0"/>
              </a:spcBef>
            </a:pPr>
            <a:r>
              <a:rPr lang="en-US" sz="8060">
                <a:solidFill>
                  <a:srgbClr val="000000"/>
                </a:solidFill>
                <a:latin typeface="Libre Baskerville Bold"/>
              </a:rPr>
              <a:t>Modellek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3700576"/>
            <a:ext cx="2360476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I.modell: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6337646"/>
            <a:ext cx="2487793" cy="469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3500">
                <a:solidFill>
                  <a:srgbClr val="000000"/>
                </a:solidFill>
                <a:latin typeface="Libre Baskerville Bold"/>
              </a:rPr>
              <a:t>II.modell: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4093130" y="7769160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4093130" y="5205599"/>
            <a:ext cx="3166170" cy="33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ibre Baskerville"/>
              </a:rPr>
              <a:t>Forrás: saját számítások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DAGIHcZbMQI</dc:identifier>
  <dcterms:modified xsi:type="dcterms:W3CDTF">2011-08-01T06:04:30Z</dcterms:modified>
  <cp:revision>1</cp:revision>
  <dc:title>Záróvizsga</dc:title>
</cp:coreProperties>
</file>