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75" r:id="rId5"/>
    <p:sldId id="256" r:id="rId6"/>
    <p:sldId id="274" r:id="rId7"/>
    <p:sldId id="276" r:id="rId8"/>
    <p:sldId id="264" r:id="rId9"/>
    <p:sldId id="265" r:id="rId10"/>
    <p:sldId id="269" r:id="rId11"/>
    <p:sldId id="271" r:id="rId12"/>
    <p:sldId id="272" r:id="rId13"/>
    <p:sldId id="284" r:id="rId14"/>
    <p:sldId id="267" r:id="rId15"/>
    <p:sldId id="277" r:id="rId16"/>
    <p:sldId id="258" r:id="rId17"/>
    <p:sldId id="260" r:id="rId18"/>
    <p:sldId id="262" r:id="rId19"/>
    <p:sldId id="273" r:id="rId20"/>
    <p:sldId id="263" r:id="rId21"/>
    <p:sldId id="259" r:id="rId22"/>
    <p:sldId id="282" r:id="rId23"/>
    <p:sldId id="287" r:id="rId24"/>
    <p:sldId id="285" r:id="rId25"/>
    <p:sldId id="279" r:id="rId26"/>
    <p:sldId id="286" r:id="rId27"/>
    <p:sldId id="278" r:id="rId28"/>
    <p:sldId id="280" r:id="rId29"/>
    <p:sldId id="281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AA0"/>
    <a:srgbClr val="747474"/>
    <a:srgbClr val="A3F874"/>
    <a:srgbClr val="FFFFB3"/>
    <a:srgbClr val="FFFF99"/>
    <a:srgbClr val="FFFFC1"/>
    <a:srgbClr val="BAE18F"/>
    <a:srgbClr val="B0F595"/>
    <a:srgbClr val="CC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CA85F-E4B6-7819-90F4-67A1AC1949DC}" v="128" dt="2025-03-31T21:42:47.928"/>
    <p1510:client id="{80D75A35-94B9-4E0B-B2FC-9549DE57D6CF}" v="5090" dt="2025-04-01T18:19:42.730"/>
    <p1510:client id="{D7CF4A1B-F552-817B-EE11-6AF997C100EB}" v="6" dt="2025-04-01T15:49:02.548"/>
    <p1510:client id="{D84B327A-B08B-4638-9806-809C069C74F0}" v="2725" dt="2025-04-01T17:38:36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862" autoAdjust="0"/>
  </p:normalViewPr>
  <p:slideViewPr>
    <p:cSldViewPr snapToGrid="0">
      <p:cViewPr varScale="1">
        <p:scale>
          <a:sx n="53" d="100"/>
          <a:sy n="53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5D3C-A6F6-4AC0-AAE9-29FEAB9D2BA3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63D8-F1D3-4C5C-B7CC-7B577925A9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4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https://ec.europa.eu/eurostat/statistics-explained/index.php?title=Preventable_and_treatable_mortality_statistics</a:t>
            </a:r>
            <a:endParaRPr lang="hu-H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Standardised</a:t>
            </a: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death rate for deaths from treatable diseases/conditions among persons aged less than 75 years, by sex, 2021</a:t>
            </a:r>
            <a:endParaRPr lang="hu-HU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https://ksh.hu/s/kiadvanyok/fenntarthato-fejlodes-indikatorai-2022/1-22-sdg-3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63D8-F1D3-4C5C-B7CC-7B577925A9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739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szűrővizsgálatok főbb típusai, jogszabályi környezet A prevenciós medicina szerint megkülönböztetünk alkalomszerű és célzott szűrővizsgálatokat. ‒ Alkalomszerű szűrővizsgálat, amely bármely orvos-beteg találkozás alkalmával végzett vagy elrendelt szűrővizsgálat (ilyen pl. a jelenleg a háziorvos által végzett vagy kezdeményezett életmódbeli tényezők feltárása, részletes fizikális vizsgálat, teljes kardiovaszkuláris kockázat felmérése stb.). ‒ Célzott szűrővizsgálat (szervezett vagy szelektív), amely lehet az adott célállapot/célbetegség szempontjából átlagos (szervezett: emlőszűrés, méhnyakszűrés és vastagbélszűrés), vagy emelkedett kockázatúak szűrése (szelektív: tüdőrákszűrés alacsony dózisú CT-vel)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63D8-F1D3-4C5C-B7CC-7B577925A9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76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dirty="0">
                <a:solidFill>
                  <a:schemeClr val="tx1"/>
                </a:solidFill>
              </a:rPr>
              <a:t>‒ betegtájékoztatás, betegedukáció és egészségtudatosság fejlesztése </a:t>
            </a:r>
          </a:p>
          <a:p>
            <a:r>
              <a:rPr lang="hu-HU" sz="1200" dirty="0">
                <a:solidFill>
                  <a:schemeClr val="tx1"/>
                </a:solidFill>
              </a:rPr>
              <a:t>‒ elektronikus meghívási-visszahívási rendszer bevezetése</a:t>
            </a:r>
          </a:p>
          <a:p>
            <a:r>
              <a:rPr lang="hu-HU" sz="1200" dirty="0">
                <a:solidFill>
                  <a:schemeClr val="tx1"/>
                </a:solidFill>
              </a:rPr>
              <a:t>‒ a vizsgálatokkal kapcsolatban keletkező dokumentumoknak az Elektronikus Egészségügyi Szolgáltatási Térben (EESZT</a:t>
            </a:r>
          </a:p>
          <a:p>
            <a:r>
              <a:rPr lang="hu-HU" sz="1200" dirty="0">
                <a:solidFill>
                  <a:schemeClr val="tx1"/>
                </a:solidFill>
              </a:rPr>
              <a:t>‒ a szervezett emlőszűrés esetében a szűrőhálózat bővítése </a:t>
            </a:r>
          </a:p>
          <a:p>
            <a:r>
              <a:rPr lang="hu-HU" sz="1200" dirty="0">
                <a:solidFill>
                  <a:schemeClr val="tx1"/>
                </a:solidFill>
              </a:rPr>
              <a:t>‒ a járóbeteg ellátásban bevezetésre kerülő időpontfoglaló rendszer kiterjesztése a szűrővizsgálatokra</a:t>
            </a:r>
          </a:p>
          <a:p>
            <a:r>
              <a:rPr lang="hu-HU" sz="1200" dirty="0">
                <a:solidFill>
                  <a:schemeClr val="tx1"/>
                </a:solidFill>
              </a:rPr>
              <a:t>‒ az állampolgárok felé fokozott tájékoztatást kell adni arról, hogy a mobiltelefonokra letölthető alkalmazás segítségével folyamatosan figyelemmel kísérhetik az egészségügyi intézményben a velük kapcsolatban végzett tevékenységet</a:t>
            </a:r>
            <a:endParaRPr lang="en-GB" sz="12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63D8-F1D3-4C5C-B7CC-7B577925A95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89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https://telex.hu/belfold/2024/12/03/januartol-sem-lesznek-kotelezoek-a-szurovizsgalatok-magyarorszagon-belugyminiszterium</a:t>
            </a:r>
            <a:endParaRPr lang="hu-HU" dirty="0"/>
          </a:p>
          <a:p>
            <a:r>
              <a:rPr lang="en-GB" dirty="0">
                <a:highlight>
                  <a:srgbClr val="FFFF00"/>
                </a:highlight>
              </a:rPr>
              <a:t>https://www.penzcentrum.hu/egeszseg/</a:t>
            </a:r>
            <a:r>
              <a:rPr lang="en-GB" dirty="0"/>
              <a:t>20241003/10-bol-9-magyar-nincs-a-kotelezo-szurovizsgalatok-ellen-tenyleg-csak-maroknyi-embernek-van-ezzel-gondja-1157408</a:t>
            </a:r>
            <a:endParaRPr lang="hu-H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63D8-F1D3-4C5C-B7CC-7B577925A9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768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63D8-F1D3-4C5C-B7CC-7B577925A95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47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63D8-F1D3-4C5C-B7CC-7B577925A95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904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Lee, H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</a:t>
            </a:r>
            <a:r>
              <a:rPr lang="hu-H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(2015). Association of cardiovascular health screening with mortality, clinical outcomes, and health care cost: a nationwide cohort study.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Preventive medicine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70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19-25.</a:t>
            </a:r>
            <a:endParaRPr lang="hu-HU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263D8-F1D3-4C5C-B7CC-7B577925A95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833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E9875-DF2F-BFED-2949-B83F2EE45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CD40C-B24A-1698-CCDB-E652AFF5A8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3B9D5-E74C-268A-C0D0-AE326D53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BE2B7-F43D-40A1-829F-DFFC60D403AB}" type="datetime1">
              <a:rPr lang="hu-HU" smtClean="0"/>
              <a:t>2025. 04. 01.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35DFC-017C-7244-D34D-9D6ED98CC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3F141-A801-3CB1-F185-86642EB6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267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CD156-4D99-1B82-7BF5-6F4221EB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94A922-61E6-52F5-7028-0CC524F57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52CFC-B0C3-7473-5F3E-C3E4C50D8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E7E9-4360-4D50-8349-648015884377}" type="datetime1">
              <a:rPr lang="hu-HU" smtClean="0"/>
              <a:t>2025. 04. 01.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5D7F2-A066-1D62-F298-2A85A4FD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6DDE2-0D27-2883-C1DB-40484289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2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CC758A-949A-1F48-6ECD-3B717B3B7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9DEB3-FCCA-599A-A64E-A2E8D5181E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4F8CE-611C-C5A8-D7CF-966F49EB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CE81-E0EC-4846-880F-29D09B09BC07}" type="datetime1">
              <a:rPr lang="hu-HU" smtClean="0"/>
              <a:t>2025. 04. 01.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52DAF-1719-B44D-B304-E190945D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9CE39-8645-3125-AC0B-CDCC31A1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1832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A83F-781B-0517-BFFC-1DDF6023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C8266-0C6B-91F1-0134-1246E57F1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262B3-C4A2-D319-18A3-547ACD1F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CC050-876C-459A-8536-226218B91E8D}" type="datetime1">
              <a:rPr lang="hu-HU" smtClean="0"/>
              <a:t>2025. 04. 01.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43225-1E7D-18FC-CDC8-8A6D873E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F4D17-08F3-9B88-DE88-A2308272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18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5A65A-0FDB-66C9-7DEF-F7F87359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7F2FA-4168-410C-F202-2BA230D04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4F70B-FB4F-060E-C523-6BD32631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F0133-32BA-4226-9264-1C333193BF42}" type="datetime1">
              <a:rPr lang="hu-HU" smtClean="0"/>
              <a:t>2025. 04. 01.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30BF3-DEA7-4931-7822-E3FFDCE5E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FE79F-A64F-2CDF-D733-976ABD41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09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34250-4E18-6236-A1D2-FDDCD5EB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5F11F-8B3D-8B40-1FC5-133EE9419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6F5B5-28B3-88AC-8DE1-3CB734E4A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D9AB1-1933-8258-86B2-57527399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BA73-FBE6-45E1-BF34-E6629548C53C}" type="datetime1">
              <a:rPr lang="hu-HU" smtClean="0"/>
              <a:t>2025. 04. 01.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504F0-537C-DE9C-5293-EC0714E26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DFB37-9A30-DE1E-28D9-D11674A2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236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C4DF-CD85-CF55-BB8A-733E731CC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749C3-CB5C-5471-7BC9-196C7D3CB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8B836-E672-17EC-E870-DCD81D561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110FA-A2A5-0779-B70F-A4283B2EA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710CD-D957-017A-1EA4-2E42FD664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E3C4A-FB80-C287-70A4-056CFA77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4D43-69CE-4ED9-A537-3286BED1DAC4}" type="datetime1">
              <a:rPr lang="hu-HU" smtClean="0"/>
              <a:t>2025. 04. 01.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8DA69-7047-59B2-EAEB-A9F2ED4F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FB664-0F0D-028D-6BDC-720ABFA00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6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AB73-27FA-2BB1-0B62-052F9362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78BE5C-8E65-5807-8F5A-BE9206EE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40B04-FE35-4556-A0C4-B3DB5558F25F}" type="datetime1">
              <a:rPr lang="hu-HU" smtClean="0"/>
              <a:t>2025. 04. 01.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130EEA-824B-30CE-62ED-2190490F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E735B-B940-64F1-530F-17655485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19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F9518-80D8-4223-77FE-F2C4E6AF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B6A91-7FC9-49C0-B664-A7D1452457B1}" type="datetime1">
              <a:rPr lang="hu-HU" smtClean="0"/>
              <a:t>2025. 04. 01.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40B67-B81D-BFBE-D5BD-9AADC4D0A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9AEDC-CDE2-5FB2-FCC9-DA4C0829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672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04DA-24B0-C756-E65C-4A51A7FC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95142-7DAF-E2B9-C2E5-35E33C69D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5773C-F503-7533-9C44-8B83AA72E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C3E168-CEAE-0A61-9ACE-7880E450A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289A7-CE72-42FB-B94F-300C03A908F6}" type="datetime1">
              <a:rPr lang="hu-HU" smtClean="0"/>
              <a:t>2025. 04. 01.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545D5B-05F5-4662-A609-39AEFAB2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43BB8-AA82-4BF9-3FEA-3485B73C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37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6276-CB11-5655-0FA1-10297E579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C2C570-F3B8-657D-A2FC-5D1EC77FA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C55F2-E66A-95D9-04B8-1CDE0AB9D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83B64-4A1B-798B-E87B-F4977460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4423-64D7-4D53-A8B8-2623CAF8D1F4}" type="datetime1">
              <a:rPr lang="hu-HU" smtClean="0"/>
              <a:t>2025. 04. 01.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3BFB2-9B3F-10A6-75A4-40B8F7079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4B480-0728-0453-0150-2246945A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8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1FCCE49-D578-A940-1099-055C8F6819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94212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21" imgH="420" progId="TCLayout.ActiveDocument.1">
                  <p:embed/>
                </p:oleObj>
              </mc:Choice>
              <mc:Fallback>
                <p:oleObj name="think-cell Slide" r:id="rId14" imgW="421" imgH="42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1FCCE49-D578-A940-1099-055C8F6819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F2793-957C-F710-7295-A2C06283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D4039-D2F3-C411-58DD-782A8AC14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EFF79-7FE8-2057-C5B1-EF1DEFA26F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FA31BC-A42E-4064-B248-04D5680093EF}" type="datetime1">
              <a:rPr lang="hu-HU" smtClean="0"/>
              <a:t>2025. 04. 01.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429A4-977C-3C8B-0151-0BCDC212F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896DC-F0A5-2614-1DAE-B807F4A29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23C3EE-7404-41D1-87D8-7A1E0D53BA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0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49.jpe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0.pn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62.jpeg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ujbudaonline.hu/szurobusz/" TargetMode="External"/><Relationship Id="rId3" Type="http://schemas.openxmlformats.org/officeDocument/2006/relationships/oleObject" Target="../embeddings/oleObject22.bin"/><Relationship Id="rId7" Type="http://schemas.openxmlformats.org/officeDocument/2006/relationships/hyperlink" Target="https://idosbarat.ujbuda.hu/esemeny/idosbarat-ujbuda/csaladi-egeszsegnap-a-szent-kristof-szakrendeloben-20240420" TargetMode="External"/><Relationship Id="rId12" Type="http://schemas.openxmlformats.org/officeDocument/2006/relationships/hyperlink" Target="https://telex.hu/belfold/2024/08/14/kotelezo-szurovizsgalat-takacs-peter-allamtitkar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hyperlink" Target="https://szures.nnk.gov.hu/home/lakossag.html" TargetMode="External"/><Relationship Id="rId11" Type="http://schemas.openxmlformats.org/officeDocument/2006/relationships/hyperlink" Target="https://www.arcanum.com/hu/online-kiadvanyok/TenyekKonyve-tenyek-konyve-1/medicina-1B567/kislexikon-fogalomtar-es-szotar-1C254/masodik-resz-egeszsegbiztositasi-fogalomtar-1C3E9/szolidaritas-elv-1C61C/" TargetMode="External"/><Relationship Id="rId5" Type="http://schemas.openxmlformats.org/officeDocument/2006/relationships/hyperlink" Target="https://www.antsz.hu/data/cms41690/lakossagi_szurovizsgalatok.pdf" TargetMode="External"/><Relationship Id="rId10" Type="http://schemas.openxmlformats.org/officeDocument/2006/relationships/hyperlink" Target="https://firstmed.hu/hu/szurovizsgalatok/" TargetMode="External"/><Relationship Id="rId4" Type="http://schemas.openxmlformats.org/officeDocument/2006/relationships/image" Target="../media/image1.emf"/><Relationship Id="rId9" Type="http://schemas.openxmlformats.org/officeDocument/2006/relationships/hyperlink" Target="https://egeszsegprogram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.emf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5279FC5-589E-ECB1-4095-DB2D82D1F03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0834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Ingyenes szűrővizsgálatok az Egészség Világnapja alkalmából">
            <a:extLst>
              <a:ext uri="{FF2B5EF4-FFF2-40B4-BE49-F238E27FC236}">
                <a16:creationId xmlns:a16="http://schemas.microsoft.com/office/drawing/2014/main" id="{500F7D40-7D7C-2F57-18AA-7D323AF4C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CD7DCA-1EA4-C5F4-2E55-E1753D5EB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413"/>
            <a:ext cx="10515600" cy="1325563"/>
          </a:xfrm>
        </p:spPr>
        <p:txBody>
          <a:bodyPr vert="horz"/>
          <a:lstStyle/>
          <a:p>
            <a:pPr algn="ctr"/>
            <a:r>
              <a:rPr lang="hu-HU" sz="6000" b="1" dirty="0"/>
              <a:t>Szűrővizsgálatok</a:t>
            </a:r>
            <a:endParaRPr lang="en-GB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29E9DD-8BE8-B3BE-9B50-81AF66A20ED9}"/>
              </a:ext>
            </a:extLst>
          </p:cNvPr>
          <p:cNvSpPr txBox="1">
            <a:spLocks/>
          </p:cNvSpPr>
          <p:nvPr/>
        </p:nvSpPr>
        <p:spPr>
          <a:xfrm>
            <a:off x="6962614" y="6300208"/>
            <a:ext cx="5229386" cy="557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u-HU" sz="1600" b="1" dirty="0"/>
              <a:t>Balázs Frigyes, Gedeon Anna, Nagy Balázs</a:t>
            </a:r>
            <a:endParaRPr lang="en-GB" sz="16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75D76-E733-7896-42B6-BA8D600F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466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A6646BF4-3111-82AD-0A51-492A1BAF31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95444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459289FF-82F0-EAF4-EB79-F6BDCA83C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80" y="379695"/>
            <a:ext cx="11295240" cy="12164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E77B55-A141-0DFD-C67B-6934642B76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21287"/>
            <a:ext cx="12197094" cy="338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3E04D4-F105-FD9F-39BF-1ED9512AC6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73" y="3708593"/>
            <a:ext cx="11946453" cy="43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8F615C-4D84-5CB3-4570-7F768E6B8E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80" y="4489111"/>
            <a:ext cx="11146212" cy="1923868"/>
          </a:xfrm>
          <a:prstGeom prst="rect">
            <a:avLst/>
          </a:prstGeom>
        </p:spPr>
      </p:pic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BBF27C41-B0FA-F41C-DD6D-DE4AFFBC7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768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2E15DB3-A0EE-E021-9685-FE587BDA7A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6568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E15DB3-A0EE-E021-9685-FE587BDA7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C64ABAD-5859-5B0A-D058-42482E7D09F0}"/>
              </a:ext>
            </a:extLst>
          </p:cNvPr>
          <p:cNvSpPr/>
          <p:nvPr/>
        </p:nvSpPr>
        <p:spPr>
          <a:xfrm>
            <a:off x="1507383" y="2692536"/>
            <a:ext cx="9032157" cy="94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>
                <a:solidFill>
                  <a:schemeClr val="tx1"/>
                </a:solidFill>
              </a:rPr>
              <a:t>Törvényi indítványozás </a:t>
            </a:r>
            <a:r>
              <a:rPr lang="hu-HU" sz="2800" dirty="0">
                <a:solidFill>
                  <a:schemeClr val="tx1"/>
                </a:solidFill>
              </a:rPr>
              <a:t>bizonyos kötelező szűrésekről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09B78-88E1-2C50-B128-73F448F68E56}"/>
              </a:ext>
            </a:extLst>
          </p:cNvPr>
          <p:cNvSpPr/>
          <p:nvPr/>
        </p:nvSpPr>
        <p:spPr>
          <a:xfrm>
            <a:off x="0" y="0"/>
            <a:ext cx="7111796" cy="590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dirty="0">
                <a:solidFill>
                  <a:schemeClr val="tx1"/>
                </a:solidFill>
              </a:rPr>
              <a:t>Jelenlegi szabályozás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E69CC-DAA1-E1E6-3113-72E3B5C84D7B}"/>
              </a:ext>
            </a:extLst>
          </p:cNvPr>
          <p:cNvSpPr/>
          <p:nvPr/>
        </p:nvSpPr>
        <p:spPr>
          <a:xfrm>
            <a:off x="1507382" y="964932"/>
            <a:ext cx="9846418" cy="1310651"/>
          </a:xfrm>
          <a:prstGeom prst="rect">
            <a:avLst/>
          </a:prstGeom>
          <a:solidFill>
            <a:srgbClr val="FFFFB3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tx1"/>
                </a:solidFill>
              </a:rPr>
              <a:t>A szűrővizsgálatok lehetnek </a:t>
            </a:r>
            <a:r>
              <a:rPr lang="hu-HU" sz="2800" b="1" dirty="0">
                <a:solidFill>
                  <a:schemeClr val="tx1"/>
                </a:solidFill>
              </a:rPr>
              <a:t>kötelezőek</a:t>
            </a:r>
            <a:r>
              <a:rPr lang="hu-HU" sz="2800" dirty="0">
                <a:solidFill>
                  <a:schemeClr val="tx1"/>
                </a:solidFill>
              </a:rPr>
              <a:t> (gyermekkori életkorhoz kötött szűrővizsgálatok</a:t>
            </a:r>
            <a:r>
              <a:rPr lang="hu-HU" sz="2800">
                <a:solidFill>
                  <a:schemeClr val="tx1"/>
                </a:solidFill>
              </a:rPr>
              <a:t>),</a:t>
            </a:r>
            <a:r>
              <a:rPr lang="hu-HU" sz="2800" dirty="0">
                <a:solidFill>
                  <a:schemeClr val="tx1"/>
                </a:solidFill>
              </a:rPr>
              <a:t> vagy </a:t>
            </a:r>
            <a:r>
              <a:rPr lang="hu-HU" sz="2800" b="1" dirty="0">
                <a:solidFill>
                  <a:schemeClr val="tx1"/>
                </a:solidFill>
              </a:rPr>
              <a:t>önkéntesen</a:t>
            </a:r>
            <a:r>
              <a:rPr lang="hu-HU" sz="2800" dirty="0">
                <a:solidFill>
                  <a:schemeClr val="tx1"/>
                </a:solidFill>
              </a:rPr>
              <a:t> igénybe vehetők (felnőttkori életkorhoz kötött szűrővizsgálatok).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Warning ">
            <a:extLst>
              <a:ext uri="{FF2B5EF4-FFF2-40B4-BE49-F238E27FC236}">
                <a16:creationId xmlns:a16="http://schemas.microsoft.com/office/drawing/2014/main" id="{6DA6A731-C720-00C1-0414-CA510EB4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7" y="964932"/>
            <a:ext cx="1342103" cy="13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mpliant ">
            <a:extLst>
              <a:ext uri="{FF2B5EF4-FFF2-40B4-BE49-F238E27FC236}">
                <a16:creationId xmlns:a16="http://schemas.microsoft.com/office/drawing/2014/main" id="{1009CB70-AD14-57E6-8C0E-EDE98CDF8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0" y="2714965"/>
            <a:ext cx="8953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5A815B-DEB4-1057-D74B-9A7CAC3B6348}"/>
              </a:ext>
            </a:extLst>
          </p:cNvPr>
          <p:cNvSpPr/>
          <p:nvPr/>
        </p:nvSpPr>
        <p:spPr>
          <a:xfrm>
            <a:off x="1507383" y="3871651"/>
            <a:ext cx="7065117" cy="94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tx1"/>
                </a:solidFill>
              </a:rPr>
              <a:t>10-ből 9 embernek </a:t>
            </a:r>
            <a:r>
              <a:rPr lang="hu-HU" sz="2800" b="1" dirty="0">
                <a:solidFill>
                  <a:schemeClr val="tx1"/>
                </a:solidFill>
              </a:rPr>
              <a:t>nincs baja </a:t>
            </a:r>
            <a:r>
              <a:rPr lang="hu-HU" sz="2800" dirty="0">
                <a:solidFill>
                  <a:schemeClr val="tx1"/>
                </a:solidFill>
              </a:rPr>
              <a:t>a kötelező szűrővizsgálatokkal – de torzított minta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2052" name="Picture 4" descr="90 percent ">
            <a:extLst>
              <a:ext uri="{FF2B5EF4-FFF2-40B4-BE49-F238E27FC236}">
                <a16:creationId xmlns:a16="http://schemas.microsoft.com/office/drawing/2014/main" id="{A144B0B7-772F-93F4-4C8C-094047E3A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5" y="3985951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B42011-80AD-1EEE-52E8-57895B64BB9D}"/>
              </a:ext>
            </a:extLst>
          </p:cNvPr>
          <p:cNvSpPr/>
          <p:nvPr/>
        </p:nvSpPr>
        <p:spPr>
          <a:xfrm>
            <a:off x="1547916" y="5050766"/>
            <a:ext cx="9920184" cy="1654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0" i="0" dirty="0">
                <a:solidFill>
                  <a:srgbClr val="000000"/>
                </a:solidFill>
                <a:effectLst/>
              </a:rPr>
              <a:t>A kutatásban szereplők több, mint kétharmada elképzelhetőnek tartja, hogy a szűrővizsgálatokon résztvevők </a:t>
            </a:r>
            <a:r>
              <a:rPr lang="hu-HU" sz="2800" b="1" i="0" dirty="0">
                <a:solidFill>
                  <a:srgbClr val="000000"/>
                </a:solidFill>
                <a:effectLst/>
              </a:rPr>
              <a:t>előnyöket élvezzenek </a:t>
            </a:r>
            <a:r>
              <a:rPr lang="hu-HU" sz="2800" b="0" i="0" dirty="0">
                <a:solidFill>
                  <a:srgbClr val="000000"/>
                </a:solidFill>
                <a:effectLst/>
              </a:rPr>
              <a:t>azokkal szemben, akik nem veszik őket igénybe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2054" name="Picture 6" descr="Incentive ">
            <a:extLst>
              <a:ext uri="{FF2B5EF4-FFF2-40B4-BE49-F238E27FC236}">
                <a16:creationId xmlns:a16="http://schemas.microsoft.com/office/drawing/2014/main" id="{9A698FFD-B7CB-B30F-74DD-AF46644F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0" y="534026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CC76D4-F71B-8DE3-7224-224ED967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61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833D4-D53D-1780-C792-9E1B8508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9138"/>
          </a:xfrm>
        </p:spPr>
        <p:txBody>
          <a:bodyPr>
            <a:normAutofit/>
          </a:bodyPr>
          <a:lstStyle/>
          <a:p>
            <a:r>
              <a:rPr lang="hu-HU" sz="4900" dirty="0"/>
              <a:t>Finanszírozás</a:t>
            </a:r>
            <a:endParaRPr lang="hu-H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E80F40-ECCB-63C9-EACD-65DE8295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42" y="5158456"/>
            <a:ext cx="1018507" cy="1018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9D2218-E08E-A276-EB35-CDD68D539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763" y="5114256"/>
            <a:ext cx="1018507" cy="1018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31CEA8-998E-3D5E-FC5D-336E98F55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301" y="2439235"/>
            <a:ext cx="1307432" cy="1307432"/>
          </a:xfrm>
          <a:prstGeom prst="rect">
            <a:avLst/>
          </a:prstGeom>
        </p:spPr>
      </p:pic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C7911554-9A2A-5C9E-DE2C-15282F4D5368}"/>
              </a:ext>
            </a:extLst>
          </p:cNvPr>
          <p:cNvSpPr/>
          <p:nvPr/>
        </p:nvSpPr>
        <p:spPr>
          <a:xfrm>
            <a:off x="8133347" y="3561347"/>
            <a:ext cx="541421" cy="191302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3" name="Arrow: Curved Right 12">
            <a:extLst>
              <a:ext uri="{FF2B5EF4-FFF2-40B4-BE49-F238E27FC236}">
                <a16:creationId xmlns:a16="http://schemas.microsoft.com/office/drawing/2014/main" id="{AFCB522B-C7F7-88B7-DDEC-206673CC1FAD}"/>
              </a:ext>
            </a:extLst>
          </p:cNvPr>
          <p:cNvSpPr/>
          <p:nvPr/>
        </p:nvSpPr>
        <p:spPr>
          <a:xfrm rot="10800000">
            <a:off x="10285076" y="3405772"/>
            <a:ext cx="541421" cy="191302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45C88B-1FB6-0065-4007-2CEDDFC94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79" y="4220658"/>
            <a:ext cx="774033" cy="7740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ECD49D8-9544-A14A-CC38-6A4F73F55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6840" y="4122819"/>
            <a:ext cx="678449" cy="6784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65D38F-B8E5-2C38-F66B-82741288D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80" y="2439235"/>
            <a:ext cx="1307432" cy="1307432"/>
          </a:xfrm>
          <a:prstGeom prst="rect">
            <a:avLst/>
          </a:prstGeom>
        </p:spPr>
      </p:pic>
      <p:sp>
        <p:nvSpPr>
          <p:cNvPr id="19" name="Arrow: Curved Right 18">
            <a:extLst>
              <a:ext uri="{FF2B5EF4-FFF2-40B4-BE49-F238E27FC236}">
                <a16:creationId xmlns:a16="http://schemas.microsoft.com/office/drawing/2014/main" id="{8C582EA3-F053-257C-213E-93B5649F434F}"/>
              </a:ext>
            </a:extLst>
          </p:cNvPr>
          <p:cNvSpPr/>
          <p:nvPr/>
        </p:nvSpPr>
        <p:spPr>
          <a:xfrm>
            <a:off x="998744" y="3651165"/>
            <a:ext cx="541421" cy="191302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0" name="Arrow: Curved Right 19">
            <a:extLst>
              <a:ext uri="{FF2B5EF4-FFF2-40B4-BE49-F238E27FC236}">
                <a16:creationId xmlns:a16="http://schemas.microsoft.com/office/drawing/2014/main" id="{5F48960D-E698-4FB4-17CE-F78F7340173B}"/>
              </a:ext>
            </a:extLst>
          </p:cNvPr>
          <p:cNvSpPr/>
          <p:nvPr/>
        </p:nvSpPr>
        <p:spPr>
          <a:xfrm rot="5400000">
            <a:off x="3703881" y="2233445"/>
            <a:ext cx="541421" cy="1913021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67EC899-6384-05FD-BABD-9991E2921C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0401" y="3635121"/>
            <a:ext cx="872709" cy="8727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1614E55-5531-DE11-8164-029D1BA3B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09" y="2039434"/>
            <a:ext cx="678449" cy="6784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5C4123-DCC4-CAC2-B3E0-94DD727DB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833" y="4130840"/>
            <a:ext cx="774033" cy="7740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24389-58A8-695E-1489-8ACBC3B9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12</a:t>
            </a:fld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366077-0ED7-FD5F-143E-41E57B51F9B1}"/>
              </a:ext>
            </a:extLst>
          </p:cNvPr>
          <p:cNvSpPr/>
          <p:nvPr/>
        </p:nvSpPr>
        <p:spPr>
          <a:xfrm>
            <a:off x="1541444" y="3932246"/>
            <a:ext cx="2551271" cy="940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>
                <a:solidFill>
                  <a:schemeClr val="tx1"/>
                </a:solidFill>
              </a:rPr>
              <a:t>Állami szektor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572A24-F5A3-C7DC-F848-CD1FFD4604EB}"/>
              </a:ext>
            </a:extLst>
          </p:cNvPr>
          <p:cNvSpPr/>
          <p:nvPr/>
        </p:nvSpPr>
        <p:spPr>
          <a:xfrm>
            <a:off x="8796099" y="3909223"/>
            <a:ext cx="1573509" cy="892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b="1" dirty="0">
                <a:solidFill>
                  <a:schemeClr val="tx1"/>
                </a:solidFill>
              </a:rPr>
              <a:t>Magán szektor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302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6EAA90D0-7A76-DEE7-F49C-AE711A9607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2146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A353A0-5DEB-80FC-034E-F35D9022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467" y="219578"/>
            <a:ext cx="10515600" cy="1325563"/>
          </a:xfrm>
        </p:spPr>
        <p:txBody>
          <a:bodyPr vert="horz"/>
          <a:lstStyle/>
          <a:p>
            <a:pPr algn="ctr"/>
            <a:r>
              <a:rPr lang="hu-HU" dirty="0"/>
              <a:t>Szereplők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E3F547C-9458-9A43-3D69-70AF1769FB36}"/>
              </a:ext>
            </a:extLst>
          </p:cNvPr>
          <p:cNvSpPr/>
          <p:nvPr/>
        </p:nvSpPr>
        <p:spPr>
          <a:xfrm>
            <a:off x="838200" y="1597026"/>
            <a:ext cx="3453063" cy="893512"/>
          </a:xfrm>
          <a:prstGeom prst="roundRect">
            <a:avLst/>
          </a:prstGeom>
          <a:solidFill>
            <a:srgbClr val="A3F87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>
                <a:solidFill>
                  <a:schemeClr val="tx1"/>
                </a:solidFill>
              </a:rPr>
              <a:t>Állami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CF8F34-6F7A-08F0-8A4A-A4BE748B8C7C}"/>
              </a:ext>
            </a:extLst>
          </p:cNvPr>
          <p:cNvSpPr/>
          <p:nvPr/>
        </p:nvSpPr>
        <p:spPr>
          <a:xfrm>
            <a:off x="838199" y="2640388"/>
            <a:ext cx="3453063" cy="620170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>
                <a:solidFill>
                  <a:schemeClr val="tx1"/>
                </a:solidFill>
              </a:rPr>
              <a:t>Háziorvosok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E0423B7-8FC7-438F-0611-F351028BAD86}"/>
              </a:ext>
            </a:extLst>
          </p:cNvPr>
          <p:cNvSpPr/>
          <p:nvPr/>
        </p:nvSpPr>
        <p:spPr>
          <a:xfrm>
            <a:off x="838199" y="3357394"/>
            <a:ext cx="3453063" cy="620170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>
                <a:solidFill>
                  <a:schemeClr val="tx1"/>
                </a:solidFill>
              </a:rPr>
              <a:t>Iskolaorvosok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94C3AE-4793-EB97-47F1-ED7386055B0D}"/>
              </a:ext>
            </a:extLst>
          </p:cNvPr>
          <p:cNvSpPr/>
          <p:nvPr/>
        </p:nvSpPr>
        <p:spPr>
          <a:xfrm>
            <a:off x="838196" y="4081333"/>
            <a:ext cx="3453063" cy="620170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>
                <a:solidFill>
                  <a:schemeClr val="tx1"/>
                </a:solidFill>
              </a:rPr>
              <a:t>Védőnők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3F0BE3-D691-F8E3-E6C3-B2AA7AEAE668}"/>
              </a:ext>
            </a:extLst>
          </p:cNvPr>
          <p:cNvSpPr/>
          <p:nvPr/>
        </p:nvSpPr>
        <p:spPr>
          <a:xfrm>
            <a:off x="838196" y="4798339"/>
            <a:ext cx="3453063" cy="620170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>
                <a:solidFill>
                  <a:schemeClr val="tx1"/>
                </a:solidFill>
              </a:rPr>
              <a:t>Szakorvosok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F5960A-9E8B-9A31-4B49-65983CB09DCA}"/>
              </a:ext>
            </a:extLst>
          </p:cNvPr>
          <p:cNvSpPr/>
          <p:nvPr/>
        </p:nvSpPr>
        <p:spPr>
          <a:xfrm>
            <a:off x="838195" y="5539073"/>
            <a:ext cx="3453063" cy="620170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>
                <a:solidFill>
                  <a:schemeClr val="tx1"/>
                </a:solidFill>
              </a:rPr>
              <a:t>NNK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5A0BDC4-7BF1-7BBE-2ACD-833375BC0698}"/>
              </a:ext>
            </a:extLst>
          </p:cNvPr>
          <p:cNvSpPr/>
          <p:nvPr/>
        </p:nvSpPr>
        <p:spPr>
          <a:xfrm>
            <a:off x="7539788" y="1597026"/>
            <a:ext cx="3814012" cy="893512"/>
          </a:xfrm>
          <a:prstGeom prst="roundRect">
            <a:avLst/>
          </a:prstGeom>
          <a:solidFill>
            <a:srgbClr val="A3F87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>
                <a:solidFill>
                  <a:schemeClr val="tx1"/>
                </a:solidFill>
              </a:rPr>
              <a:t>Magán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1FDADF-2203-3D34-4EAD-CD8EE6A16C58}"/>
              </a:ext>
            </a:extLst>
          </p:cNvPr>
          <p:cNvSpPr/>
          <p:nvPr/>
        </p:nvSpPr>
        <p:spPr>
          <a:xfrm>
            <a:off x="7539788" y="2719305"/>
            <a:ext cx="3814012" cy="1321069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>
                <a:solidFill>
                  <a:schemeClr val="tx1"/>
                </a:solidFill>
              </a:rPr>
              <a:t>Magánegészségügyi központok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BCE448-4543-8490-0C6A-9BDFEDB4F961}"/>
              </a:ext>
            </a:extLst>
          </p:cNvPr>
          <p:cNvSpPr/>
          <p:nvPr/>
        </p:nvSpPr>
        <p:spPr>
          <a:xfrm>
            <a:off x="7539789" y="4269141"/>
            <a:ext cx="3814012" cy="1321069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>
                <a:solidFill>
                  <a:schemeClr val="tx1"/>
                </a:solidFill>
              </a:rPr>
              <a:t>Laboratóriumi diagnosztikai cégek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927569D-13FF-73F3-9688-3C6456AB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13</a:t>
            </a:fld>
            <a:endParaRPr lang="hu-HU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AFD9C7-B250-6FE4-9BF3-7129C3574998}"/>
              </a:ext>
            </a:extLst>
          </p:cNvPr>
          <p:cNvCxnSpPr>
            <a:cxnSpLocks/>
          </p:cNvCxnSpPr>
          <p:nvPr/>
        </p:nvCxnSpPr>
        <p:spPr>
          <a:xfrm>
            <a:off x="5986272" y="1361504"/>
            <a:ext cx="0" cy="4468555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334BE4-AA0D-4857-3ABD-EDC7D9F51DE3}"/>
              </a:ext>
            </a:extLst>
          </p:cNvPr>
          <p:cNvCxnSpPr>
            <a:cxnSpLocks/>
          </p:cNvCxnSpPr>
          <p:nvPr/>
        </p:nvCxnSpPr>
        <p:spPr>
          <a:xfrm flipH="1">
            <a:off x="838195" y="1338803"/>
            <a:ext cx="10515605" cy="0"/>
          </a:xfrm>
          <a:prstGeom prst="line">
            <a:avLst/>
          </a:prstGeom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964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F58F084-AB3C-5401-D0D3-AE6A092EBFC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9020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7D1059B-EB1B-F5BB-903C-22B7B9D9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1803"/>
            <a:ext cx="10515600" cy="1325563"/>
          </a:xfrm>
        </p:spPr>
        <p:txBody>
          <a:bodyPr vert="horz"/>
          <a:lstStyle/>
          <a:p>
            <a:r>
              <a:rPr lang="hu-HU" dirty="0"/>
              <a:t>Államilag finanszírozott szűrővizsgálatok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6B1C43-3E91-98C1-BC3E-C8C486CCA4B8}"/>
              </a:ext>
            </a:extLst>
          </p:cNvPr>
          <p:cNvSpPr/>
          <p:nvPr/>
        </p:nvSpPr>
        <p:spPr>
          <a:xfrm>
            <a:off x="330867" y="1030098"/>
            <a:ext cx="11393908" cy="893512"/>
          </a:xfrm>
          <a:prstGeom prst="roundRect">
            <a:avLst/>
          </a:prstGeom>
          <a:solidFill>
            <a:srgbClr val="A3F87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Különböző korosztályoknál más és más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BAA3CE-35C9-CCB7-5F91-A259BAF01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146" y="2298677"/>
            <a:ext cx="1227221" cy="122722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5131FA-F7B2-1F50-178C-BE578AFF0443}"/>
              </a:ext>
            </a:extLst>
          </p:cNvPr>
          <p:cNvSpPr/>
          <p:nvPr/>
        </p:nvSpPr>
        <p:spPr>
          <a:xfrm>
            <a:off x="330866" y="3649474"/>
            <a:ext cx="4972653" cy="2515579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Veleszületett rendellenességek vizsgálata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Testi fejlettség ellenőrzése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Fejlődési rendellenességek kiszűrése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Érzékszervek vizsgálata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298B0-D9E0-224C-D6A0-BD69FB53B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0978" y="2237139"/>
            <a:ext cx="1227221" cy="122722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E182316-FF62-A6A0-4FC5-3D9E06617C27}"/>
              </a:ext>
            </a:extLst>
          </p:cNvPr>
          <p:cNvSpPr/>
          <p:nvPr/>
        </p:nvSpPr>
        <p:spPr>
          <a:xfrm>
            <a:off x="5707860" y="3649474"/>
            <a:ext cx="4421608" cy="2515579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Teljes fizikális vizsgálat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Fogorvosi vizsgálatok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Vérnyomás többszöri mérése</a:t>
            </a: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Fejlődés </a:t>
            </a:r>
            <a:r>
              <a:rPr lang="hu-HU" sz="2800" dirty="0" err="1">
                <a:solidFill>
                  <a:schemeClr val="tx1"/>
                </a:solidFill>
              </a:rPr>
              <a:t>nyomonkövetése</a:t>
            </a:r>
            <a:endParaRPr lang="hu-HU" sz="2800" dirty="0">
              <a:solidFill>
                <a:schemeClr val="tx1"/>
              </a:solidFill>
            </a:endParaRPr>
          </a:p>
          <a:p>
            <a:pPr algn="ctr"/>
            <a:r>
              <a:rPr lang="hu-HU" sz="2800" dirty="0">
                <a:solidFill>
                  <a:schemeClr val="tx1"/>
                </a:solidFill>
              </a:rPr>
              <a:t>Mozgásszervek vizsgálata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66ABFE-475E-DA8D-0236-C05A83A2B48E}"/>
              </a:ext>
            </a:extLst>
          </p:cNvPr>
          <p:cNvSpPr/>
          <p:nvPr/>
        </p:nvSpPr>
        <p:spPr>
          <a:xfrm>
            <a:off x="10479505" y="3733525"/>
            <a:ext cx="1245270" cy="2429531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ECAF07-8930-D0BE-FB7D-AB2DCC85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14</a:t>
            </a:fld>
            <a:endParaRPr lang="hu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71C7FA-D7D3-E699-C773-6D2CE1BAF9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497554" y="2214957"/>
            <a:ext cx="1227221" cy="1227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B30E3A-D5E8-7179-7453-F9932286237A}"/>
              </a:ext>
            </a:extLst>
          </p:cNvPr>
          <p:cNvSpPr txBox="1"/>
          <p:nvPr/>
        </p:nvSpPr>
        <p:spPr>
          <a:xfrm>
            <a:off x="467225" y="6414707"/>
            <a:ext cx="96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/>
              <a:t>Részletes információk: https://www.szakrendelo16.hu/szrvizsgalatok/</a:t>
            </a:r>
          </a:p>
        </p:txBody>
      </p:sp>
      <p:pic>
        <p:nvPicPr>
          <p:cNvPr id="11266" name="Picture 2" descr="Arrow">
            <a:extLst>
              <a:ext uri="{FF2B5EF4-FFF2-40B4-BE49-F238E27FC236}">
                <a16:creationId xmlns:a16="http://schemas.microsoft.com/office/drawing/2014/main" id="{CB37FCF7-DEF9-EDEC-0080-33BAC836A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76800" y="223713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rrow">
            <a:extLst>
              <a:ext uri="{FF2B5EF4-FFF2-40B4-BE49-F238E27FC236}">
                <a16:creationId xmlns:a16="http://schemas.microsoft.com/office/drawing/2014/main" id="{DD435846-8F1D-9681-A8FB-3E306F3F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910268" y="224114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386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FA5D-51CA-50CE-2252-11CDF9136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Komplex egészségügyi szűrések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86E72-2C1B-3E3D-896A-1520CA79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15</a:t>
            </a:fld>
            <a:endParaRPr lang="hu-H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71BE7-E416-33D4-17F3-D07A3C2F8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567" y="464973"/>
            <a:ext cx="895475" cy="1181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2082D1-26CB-6F1F-33CE-48516C25A3CB}"/>
              </a:ext>
            </a:extLst>
          </p:cNvPr>
          <p:cNvSpPr txBox="1"/>
          <p:nvPr/>
        </p:nvSpPr>
        <p:spPr>
          <a:xfrm>
            <a:off x="7291136" y="5113728"/>
            <a:ext cx="455996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/>
              <a:t>Vastagbélszűrés</a:t>
            </a:r>
          </a:p>
          <a:p>
            <a:pPr algn="ctr"/>
            <a:r>
              <a:rPr lang="hu-HU" sz="2400"/>
              <a:t>50-70 éves kor között kétévente</a:t>
            </a:r>
          </a:p>
          <a:p>
            <a:pPr algn="ctr"/>
            <a:endParaRPr lang="hu-HU" sz="2400"/>
          </a:p>
          <a:p>
            <a:endParaRPr lang="hu-H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E1AA1-19E3-8275-D60E-6F4AAD39C6D5}"/>
              </a:ext>
            </a:extLst>
          </p:cNvPr>
          <p:cNvSpPr txBox="1"/>
          <p:nvPr/>
        </p:nvSpPr>
        <p:spPr>
          <a:xfrm>
            <a:off x="751129" y="2636214"/>
            <a:ext cx="49590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/>
              <a:t>Méhnyakrákszűrés</a:t>
            </a:r>
          </a:p>
          <a:p>
            <a:pPr lvl="1" algn="ctr"/>
            <a:r>
              <a:rPr lang="hu-HU" sz="2400"/>
              <a:t>25-60 éves nők három évente</a:t>
            </a:r>
          </a:p>
          <a:p>
            <a:endParaRPr lang="hu-H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088309-219C-82C1-C0B5-F32F642CC542}"/>
              </a:ext>
            </a:extLst>
          </p:cNvPr>
          <p:cNvSpPr txBox="1"/>
          <p:nvPr/>
        </p:nvSpPr>
        <p:spPr>
          <a:xfrm>
            <a:off x="4252598" y="3759511"/>
            <a:ext cx="455996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/>
              <a:t>Emlőszűrés</a:t>
            </a:r>
          </a:p>
          <a:p>
            <a:pPr lvl="1" algn="ctr"/>
            <a:r>
              <a:rPr lang="hu-HU" sz="2400"/>
              <a:t>45-60 éves nők két évente</a:t>
            </a:r>
          </a:p>
          <a:p>
            <a:endParaRPr lang="hu-H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E4011E-1C94-E7FB-DF42-9CBCBE0019BF}"/>
              </a:ext>
            </a:extLst>
          </p:cNvPr>
          <p:cNvSpPr txBox="1"/>
          <p:nvPr/>
        </p:nvSpPr>
        <p:spPr>
          <a:xfrm>
            <a:off x="6481859" y="2183131"/>
            <a:ext cx="36260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>
                <a:solidFill>
                  <a:srgbClr val="00B050"/>
                </a:solidFill>
              </a:rPr>
              <a:t>Meghívás levélben</a:t>
            </a:r>
          </a:p>
          <a:p>
            <a:endParaRPr lang="hu-HU">
              <a:solidFill>
                <a:srgbClr val="00B050"/>
              </a:solidFill>
            </a:endParaRPr>
          </a:p>
        </p:txBody>
      </p:sp>
      <p:pic>
        <p:nvPicPr>
          <p:cNvPr id="9218" name="Picture 2" descr="Mail ">
            <a:extLst>
              <a:ext uri="{FF2B5EF4-FFF2-40B4-BE49-F238E27FC236}">
                <a16:creationId xmlns:a16="http://schemas.microsoft.com/office/drawing/2014/main" id="{120200DA-4AA0-A63B-CA2C-450819C6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209412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885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8448-19D2-0EE1-1C42-BB83D1A6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Magyarország átfogó egészségvédelmi szűrőprogram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9025A9-F8CE-36CE-3C74-559713B4E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210" y="1317165"/>
            <a:ext cx="4177607" cy="49494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970CF-8703-6ED5-8447-E997A7F6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16</a:t>
            </a:fld>
            <a:endParaRPr lang="hu-H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B858D0-E5BD-7D5B-86D2-11C0D9BDB433}"/>
              </a:ext>
            </a:extLst>
          </p:cNvPr>
          <p:cNvGrpSpPr/>
          <p:nvPr/>
        </p:nvGrpSpPr>
        <p:grpSpPr>
          <a:xfrm>
            <a:off x="165225" y="1776496"/>
            <a:ext cx="7471214" cy="4716379"/>
            <a:chOff x="165225" y="1776496"/>
            <a:chExt cx="7471214" cy="471637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7952CFD-61DD-CF38-D0B5-E4C5B6BFBFB7}"/>
                </a:ext>
              </a:extLst>
            </p:cNvPr>
            <p:cNvSpPr/>
            <p:nvPr/>
          </p:nvSpPr>
          <p:spPr>
            <a:xfrm>
              <a:off x="1139386" y="1776496"/>
              <a:ext cx="6497053" cy="4716379"/>
            </a:xfrm>
            <a:prstGeom prst="roundRect">
              <a:avLst/>
            </a:prstGeom>
            <a:solidFill>
              <a:srgbClr val="C0FAA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800" dirty="0">
                  <a:solidFill>
                    <a:schemeClr val="tx1"/>
                  </a:solidFill>
                </a:rPr>
                <a:t>15 éve áll fenn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u-HU" sz="2800" dirty="0">
                <a:solidFill>
                  <a:schemeClr val="tx1"/>
                </a:solidFill>
              </a:endParaRPr>
            </a:p>
            <a:p>
              <a:r>
                <a:rPr lang="hu-HU" sz="2800" dirty="0">
                  <a:solidFill>
                    <a:schemeClr val="tx1"/>
                  </a:solidFill>
                </a:rPr>
                <a:t>800 000+ résztvevő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u-HU" sz="2800" dirty="0">
                <a:solidFill>
                  <a:schemeClr val="tx1"/>
                </a:solidFill>
              </a:endParaRPr>
            </a:p>
            <a:p>
              <a:r>
                <a:rPr lang="hu-HU" sz="2800" dirty="0">
                  <a:solidFill>
                    <a:schemeClr val="tx1"/>
                  </a:solidFill>
                </a:rPr>
                <a:t>10 000 000+ elvégzett vizsgálat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u-HU" sz="2800" dirty="0">
                <a:solidFill>
                  <a:schemeClr val="tx1"/>
                </a:solidFill>
              </a:endParaRPr>
            </a:p>
            <a:p>
              <a:r>
                <a:rPr lang="hu-HU" sz="2800" dirty="0">
                  <a:solidFill>
                    <a:schemeClr val="tx1"/>
                  </a:solidFill>
                </a:rPr>
                <a:t>Évente több száz helyen (időszakosan)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hu-HU" sz="2800" dirty="0">
                <a:solidFill>
                  <a:schemeClr val="tx1"/>
                </a:solidFill>
              </a:endParaRPr>
            </a:p>
            <a:p>
              <a:r>
                <a:rPr lang="hu-HU" sz="2800" dirty="0">
                  <a:solidFill>
                    <a:schemeClr val="tx1"/>
                  </a:solidFill>
                </a:rPr>
                <a:t>Emellett prevenció, tájékoztatás</a:t>
              </a:r>
            </a:p>
            <a:p>
              <a:pPr algn="ctr"/>
              <a:endParaRPr lang="hu-HU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B48EA4-FD04-6F98-9265-F9C2FB9D70C0}"/>
                </a:ext>
              </a:extLst>
            </p:cNvPr>
            <p:cNvGrpSpPr/>
            <p:nvPr/>
          </p:nvGrpSpPr>
          <p:grpSpPr>
            <a:xfrm>
              <a:off x="165225" y="2129636"/>
              <a:ext cx="828421" cy="4137021"/>
              <a:chOff x="-61390" y="2039941"/>
              <a:chExt cx="828421" cy="413702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3D3AF8E-D3CA-4069-567F-C21846733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0" y="2039941"/>
                <a:ext cx="703260" cy="703260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6F2A7A7-BFE1-3540-96A9-498A85332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" y="2832017"/>
                <a:ext cx="703261" cy="703261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7738337-22AD-C8D9-EE2D-6B9CF0895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36" y="3624094"/>
                <a:ext cx="721895" cy="721895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E9710F4-3985-EAD9-B117-46A080E9F7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3382" y="4434805"/>
                <a:ext cx="770021" cy="77002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CFD327F4-C5D4-CCC5-A45D-D4CE93DD98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61390" y="5406940"/>
                <a:ext cx="770022" cy="7700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4039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1E04352-E7E8-C1EB-E134-11B47DC4020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1734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A74E342-6D33-60B4-0B67-99F8B93A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703832" cy="1106195"/>
          </a:xfrm>
        </p:spPr>
        <p:txBody>
          <a:bodyPr vert="horz"/>
          <a:lstStyle/>
          <a:p>
            <a:r>
              <a:rPr lang="hu-HU" dirty="0"/>
              <a:t>Egyéb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FE56D-D86E-C0E1-342A-C5EDB1903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Helyi szervezések</a:t>
            </a:r>
          </a:p>
          <a:p>
            <a:r>
              <a:rPr lang="hu-HU"/>
              <a:t>Gyakran önkormányzati szinten</a:t>
            </a:r>
          </a:p>
          <a:p>
            <a:r>
              <a:rPr lang="hu-HU"/>
              <a:t>Kevésbé rendszeres</a:t>
            </a:r>
          </a:p>
          <a:p>
            <a:r>
              <a:rPr lang="hu-HU"/>
              <a:t>Például:</a:t>
            </a:r>
          </a:p>
          <a:p>
            <a:pPr lvl="1"/>
            <a:r>
              <a:rPr lang="hu-HU"/>
              <a:t>Családi egészségnap</a:t>
            </a:r>
          </a:p>
          <a:p>
            <a:pPr lvl="2"/>
            <a:r>
              <a:rPr lang="hu-HU"/>
              <a:t>Vérnyomásmérés, anyajegyszűrés,</a:t>
            </a:r>
          </a:p>
          <a:p>
            <a:pPr marL="914400" lvl="2" indent="0">
              <a:buNone/>
            </a:pPr>
            <a:r>
              <a:rPr lang="hu-HU"/>
              <a:t>csontsűrűségmérés EKG stb.</a:t>
            </a:r>
          </a:p>
          <a:p>
            <a:pPr lvl="1"/>
            <a:r>
              <a:rPr lang="hu-HU"/>
              <a:t>Szűrőbusz</a:t>
            </a:r>
          </a:p>
          <a:p>
            <a:pPr lvl="2"/>
            <a:r>
              <a:rPr lang="hu-HU"/>
              <a:t>Labor, ortopédiai szűrés,</a:t>
            </a:r>
          </a:p>
          <a:p>
            <a:pPr marL="914400" lvl="2" indent="0">
              <a:buNone/>
            </a:pPr>
            <a:r>
              <a:rPr lang="hu-HU"/>
              <a:t>vércukorszint mérés stb.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B80E79C-F37F-4B6B-6206-3BDB765B0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729" y="1471320"/>
            <a:ext cx="5181138" cy="2347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EA8F5-6C50-6785-2E4D-FAD3BE670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1D73861-EEB4-1C58-328E-AB9F555AD0C7}"/>
              </a:ext>
            </a:extLst>
          </p:cNvPr>
          <p:cNvSpPr/>
          <p:nvPr/>
        </p:nvSpPr>
        <p:spPr>
          <a:xfrm>
            <a:off x="337133" y="1471320"/>
            <a:ext cx="6068247" cy="4997868"/>
          </a:xfrm>
          <a:prstGeom prst="roundRect">
            <a:avLst/>
          </a:prstGeom>
          <a:solidFill>
            <a:srgbClr val="C0FAA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tx1"/>
                </a:solidFill>
              </a:rPr>
              <a:t>Helyi szervezések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tx1"/>
                </a:solidFill>
              </a:rPr>
              <a:t>Gyakran önkormányzati szinten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tx1"/>
                </a:solidFill>
              </a:rPr>
              <a:t>Kevésbé rendszeres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tx1"/>
                </a:solidFill>
              </a:rPr>
              <a:t>Például: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tx1"/>
                </a:solidFill>
              </a:rPr>
              <a:t>Családi egészségnap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tx1"/>
                </a:solidFill>
              </a:rPr>
              <a:t>Vérnyomásmérés, anyajegyszűrés,</a:t>
            </a:r>
          </a:p>
          <a:p>
            <a:pPr lvl="2"/>
            <a:r>
              <a:rPr lang="hu-HU" sz="2600" dirty="0">
                <a:solidFill>
                  <a:schemeClr val="tx1"/>
                </a:solidFill>
              </a:rPr>
              <a:t>    csontsűrűségmérés EKG stb.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tx1"/>
                </a:solidFill>
              </a:rPr>
              <a:t>Szűrőbusz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chemeClr val="tx1"/>
                </a:solidFill>
              </a:rPr>
              <a:t>Labor, ortopédiai szűrés,</a:t>
            </a:r>
          </a:p>
          <a:p>
            <a:pPr lvl="2"/>
            <a:r>
              <a:rPr lang="hu-HU" sz="2600" dirty="0">
                <a:solidFill>
                  <a:schemeClr val="tx1"/>
                </a:solidFill>
              </a:rPr>
              <a:t>vércukorszint mérés stb.</a:t>
            </a:r>
          </a:p>
        </p:txBody>
      </p:sp>
    </p:spTree>
    <p:extLst>
      <p:ext uri="{BB962C8B-B14F-4D97-AF65-F5344CB8AC3E}">
        <p14:creationId xmlns:p14="http://schemas.microsoft.com/office/powerpoint/2010/main" val="3737658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F3EBB3D2-24F3-027D-5455-2479506CAC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401259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AECD627-DC18-8E95-91BB-947896BF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89" y="41369"/>
            <a:ext cx="10515600" cy="1325563"/>
          </a:xfrm>
        </p:spPr>
        <p:txBody>
          <a:bodyPr vert="horz"/>
          <a:lstStyle/>
          <a:p>
            <a:r>
              <a:rPr lang="hu-HU" dirty="0"/>
              <a:t>Magán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A75796-EEF8-A8C9-86D9-D02E626AB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18</a:t>
            </a:fld>
            <a:endParaRPr lang="hu-H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1E61E0-D3FE-E891-281D-B2CFF66C7438}"/>
              </a:ext>
            </a:extLst>
          </p:cNvPr>
          <p:cNvSpPr/>
          <p:nvPr/>
        </p:nvSpPr>
        <p:spPr>
          <a:xfrm>
            <a:off x="2122632" y="6001682"/>
            <a:ext cx="4811533" cy="612150"/>
          </a:xfrm>
          <a:prstGeom prst="rect">
            <a:avLst/>
          </a:prstGeom>
          <a:solidFill>
            <a:schemeClr val="bg1"/>
          </a:solidFill>
          <a:ln w="38100">
            <a:noFill/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hu-HU" sz="2400" dirty="0">
                <a:solidFill>
                  <a:schemeClr val="tx1"/>
                </a:solidFill>
              </a:rPr>
              <a:t>AI-t használó anyajegyszűrés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56FE1D4-9D1A-95F8-0C30-511762422E93}"/>
              </a:ext>
            </a:extLst>
          </p:cNvPr>
          <p:cNvGrpSpPr/>
          <p:nvPr/>
        </p:nvGrpSpPr>
        <p:grpSpPr>
          <a:xfrm>
            <a:off x="-3976791" y="993666"/>
            <a:ext cx="15382677" cy="5735951"/>
            <a:chOff x="-3976791" y="993666"/>
            <a:chExt cx="15382677" cy="573595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DE471C2-CC09-0573-2CDB-6CA0966BAF52}"/>
                </a:ext>
              </a:extLst>
            </p:cNvPr>
            <p:cNvGrpSpPr/>
            <p:nvPr/>
          </p:nvGrpSpPr>
          <p:grpSpPr>
            <a:xfrm>
              <a:off x="-3976791" y="993666"/>
              <a:ext cx="10435766" cy="5735951"/>
              <a:chOff x="-3976791" y="993666"/>
              <a:chExt cx="10435766" cy="573595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AF5965B-BCC9-E63F-4B8B-5884ED05717C}"/>
                  </a:ext>
                </a:extLst>
              </p:cNvPr>
              <p:cNvSpPr/>
              <p:nvPr/>
            </p:nvSpPr>
            <p:spPr>
              <a:xfrm>
                <a:off x="1610255" y="1350021"/>
                <a:ext cx="3861154" cy="61215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800" dirty="0">
                    <a:solidFill>
                      <a:schemeClr val="tx1"/>
                    </a:solidFill>
                  </a:rPr>
                  <a:t>Rengeteg lehetőség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B889B3B-25A6-CDAE-71C5-94A1DFB464AD}"/>
                  </a:ext>
                </a:extLst>
              </p:cNvPr>
              <p:cNvSpPr/>
              <p:nvPr/>
            </p:nvSpPr>
            <p:spPr>
              <a:xfrm>
                <a:off x="2461209" y="2540122"/>
                <a:ext cx="3861154" cy="61215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800" dirty="0">
                    <a:solidFill>
                      <a:schemeClr val="tx1"/>
                    </a:solidFill>
                  </a:rPr>
                  <a:t>Laborokban és orvosi központokban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15FC3CA-79FE-CCF3-3E8E-BC4D6F0E8F9B}"/>
                  </a:ext>
                </a:extLst>
              </p:cNvPr>
              <p:cNvSpPr/>
              <p:nvPr/>
            </p:nvSpPr>
            <p:spPr>
              <a:xfrm>
                <a:off x="2597821" y="4036945"/>
                <a:ext cx="3861154" cy="61215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800" dirty="0">
                    <a:solidFill>
                      <a:schemeClr val="tx1"/>
                    </a:solidFill>
                  </a:rPr>
                  <a:t>Különböző „csomagok”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D132A8-4BDC-42FA-6028-29D304ACDD02}"/>
                  </a:ext>
                </a:extLst>
              </p:cNvPr>
              <p:cNvSpPr/>
              <p:nvPr/>
            </p:nvSpPr>
            <p:spPr>
              <a:xfrm>
                <a:off x="1938211" y="5516503"/>
                <a:ext cx="3861154" cy="61215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800" dirty="0">
                    <a:solidFill>
                      <a:schemeClr val="tx1"/>
                    </a:solidFill>
                  </a:rPr>
                  <a:t>Innováció elősegítése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7D7FA01-FC9F-E1FB-E67C-D0413988157C}"/>
                  </a:ext>
                </a:extLst>
              </p:cNvPr>
              <p:cNvSpPr/>
              <p:nvPr/>
            </p:nvSpPr>
            <p:spPr>
              <a:xfrm>
                <a:off x="-3976791" y="993666"/>
                <a:ext cx="6242958" cy="5735951"/>
              </a:xfrm>
              <a:prstGeom prst="ellipse">
                <a:avLst/>
              </a:prstGeom>
              <a:noFill/>
              <a:ln w="381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242" name="Picture 2" descr="Button ">
                <a:extLst>
                  <a:ext uri="{FF2B5EF4-FFF2-40B4-BE49-F238E27FC236}">
                    <a16:creationId xmlns:a16="http://schemas.microsoft.com/office/drawing/2014/main" id="{7D6386DF-198B-8E00-9DAF-A22DCD60CC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311" y="1393793"/>
                <a:ext cx="679625" cy="679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Button ">
                <a:extLst>
                  <a:ext uri="{FF2B5EF4-FFF2-40B4-BE49-F238E27FC236}">
                    <a16:creationId xmlns:a16="http://schemas.microsoft.com/office/drawing/2014/main" id="{E803FADE-CDE6-D81B-D74D-0B4B5123E4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369" y="2532663"/>
                <a:ext cx="679625" cy="679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" descr="Button ">
                <a:extLst>
                  <a:ext uri="{FF2B5EF4-FFF2-40B4-BE49-F238E27FC236}">
                    <a16:creationId xmlns:a16="http://schemas.microsoft.com/office/drawing/2014/main" id="{AC320F1B-CFCB-BDB9-FC42-DCCE08128B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2748" y="4003208"/>
                <a:ext cx="679625" cy="679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" descr="Button ">
                <a:extLst>
                  <a:ext uri="{FF2B5EF4-FFF2-40B4-BE49-F238E27FC236}">
                    <a16:creationId xmlns:a16="http://schemas.microsoft.com/office/drawing/2014/main" id="{D9542136-4670-F41C-735D-E246AC1EBEE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3123" y="5400068"/>
                <a:ext cx="679625" cy="679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F380E5F-96E4-5293-8A75-7590DAA23B38}"/>
                </a:ext>
              </a:extLst>
            </p:cNvPr>
            <p:cNvGrpSpPr/>
            <p:nvPr/>
          </p:nvGrpSpPr>
          <p:grpSpPr>
            <a:xfrm>
              <a:off x="6172505" y="2486058"/>
              <a:ext cx="5233381" cy="2912204"/>
              <a:chOff x="6172505" y="2486058"/>
              <a:chExt cx="5233381" cy="291220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B0C2673-06AA-C1C8-45E1-694AD883EC35}"/>
                  </a:ext>
                </a:extLst>
              </p:cNvPr>
              <p:cNvSpPr/>
              <p:nvPr/>
            </p:nvSpPr>
            <p:spPr>
              <a:xfrm>
                <a:off x="6934165" y="3981550"/>
                <a:ext cx="4471721" cy="612150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hu-HU" sz="2400" dirty="0">
                    <a:solidFill>
                      <a:schemeClr val="tx1"/>
                    </a:solidFill>
                  </a:rPr>
                  <a:t>Képalkotó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A867DEE-10DD-58BF-9146-753652E97E6F}"/>
                  </a:ext>
                </a:extLst>
              </p:cNvPr>
              <p:cNvSpPr/>
              <p:nvPr/>
            </p:nvSpPr>
            <p:spPr>
              <a:xfrm>
                <a:off x="6934165" y="4718637"/>
                <a:ext cx="4471720" cy="679625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hu-HU" sz="2400" dirty="0">
                    <a:solidFill>
                      <a:schemeClr val="tx1"/>
                    </a:solidFill>
                  </a:rPr>
                  <a:t>Speciális szűrések (pl. rák)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DE25CF-B975-4F3F-83DF-1F8A74A88D44}"/>
                  </a:ext>
                </a:extLst>
              </p:cNvPr>
              <p:cNvSpPr/>
              <p:nvPr/>
            </p:nvSpPr>
            <p:spPr>
              <a:xfrm>
                <a:off x="6882079" y="3148950"/>
                <a:ext cx="4471721" cy="707112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hu-HU" sz="2400" dirty="0">
                    <a:solidFill>
                      <a:schemeClr val="tx1"/>
                    </a:solidFill>
                  </a:rPr>
                  <a:t>Szakorvosi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6C73D56-7539-1ADC-638A-2860782F6ADD}"/>
                  </a:ext>
                </a:extLst>
              </p:cNvPr>
              <p:cNvSpPr/>
              <p:nvPr/>
            </p:nvSpPr>
            <p:spPr>
              <a:xfrm>
                <a:off x="6838536" y="2486058"/>
                <a:ext cx="4471721" cy="567874"/>
              </a:xfrm>
              <a:prstGeom prst="rect">
                <a:avLst/>
              </a:prstGeom>
              <a:solidFill>
                <a:schemeClr val="bg1"/>
              </a:solidFill>
              <a:ln w="38100">
                <a:noFill/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/>
                <a:r>
                  <a:rPr lang="hu-HU" sz="2400" dirty="0">
                    <a:solidFill>
                      <a:schemeClr val="tx1"/>
                    </a:solidFill>
                  </a:rPr>
                  <a:t>Labor vizsgálatok</a:t>
                </a:r>
              </a:p>
            </p:txBody>
          </p:sp>
          <p:pic>
            <p:nvPicPr>
              <p:cNvPr id="10246" name="Picture 6" descr="Right arrow">
                <a:extLst>
                  <a:ext uri="{FF2B5EF4-FFF2-40B4-BE49-F238E27FC236}">
                    <a16:creationId xmlns:a16="http://schemas.microsoft.com/office/drawing/2014/main" id="{42362904-7210-1D12-1910-5455F34D07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26995">
                <a:off x="6038394" y="2647919"/>
                <a:ext cx="1487422" cy="121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6" descr="Right arrow">
                <a:extLst>
                  <a:ext uri="{FF2B5EF4-FFF2-40B4-BE49-F238E27FC236}">
                    <a16:creationId xmlns:a16="http://schemas.microsoft.com/office/drawing/2014/main" id="{254B443E-4D6B-B8F7-EC52-1B363068B0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611045">
                <a:off x="6442027" y="3408630"/>
                <a:ext cx="867223" cy="899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6" descr="Right arrow">
                <a:extLst>
                  <a:ext uri="{FF2B5EF4-FFF2-40B4-BE49-F238E27FC236}">
                    <a16:creationId xmlns:a16="http://schemas.microsoft.com/office/drawing/2014/main" id="{C942B764-82F3-2E56-CC86-842E6E406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4423" y="3874266"/>
                <a:ext cx="867223" cy="899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 descr="Right arrow">
                <a:extLst>
                  <a:ext uri="{FF2B5EF4-FFF2-40B4-BE49-F238E27FC236}">
                    <a16:creationId xmlns:a16="http://schemas.microsoft.com/office/drawing/2014/main" id="{87F736A3-A17D-908E-3862-523E65FC2F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13661">
                <a:off x="6410026" y="4359654"/>
                <a:ext cx="958572" cy="8993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0248" name="Picture 8" descr="Arrow">
            <a:extLst>
              <a:ext uri="{FF2B5EF4-FFF2-40B4-BE49-F238E27FC236}">
                <a16:creationId xmlns:a16="http://schemas.microsoft.com/office/drawing/2014/main" id="{A2CB699B-0410-D019-DF60-99AF34C11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74" y="6061880"/>
            <a:ext cx="309362" cy="30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9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4DE8-3194-3774-CC9C-35BD8021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Szolidaritási elv a szűrővizsgálatokban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EE733-CC38-954E-A18C-28EDCB227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852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hu-HU" b="0" i="0" dirty="0">
                <a:solidFill>
                  <a:srgbClr val="000000"/>
                </a:solidFill>
                <a:effectLst/>
                <a:latin typeface="opensans_semibold"/>
              </a:rPr>
              <a:t>„a befizetés jövedelemarányos, a szolgáltatás szükséglet arányos”</a:t>
            </a:r>
          </a:p>
          <a:p>
            <a:pPr marL="0" indent="0">
              <a:buNone/>
            </a:pPr>
            <a:endParaRPr lang="hu-HU" dirty="0">
              <a:solidFill>
                <a:srgbClr val="000000"/>
              </a:solidFill>
              <a:latin typeface="opensans_semibold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2B19D-A8F6-C7DE-AC22-743DA929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19</a:t>
            </a:fld>
            <a:endParaRPr lang="hu-H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CD681E-6D01-C246-D28E-E55DF57F9449}"/>
              </a:ext>
            </a:extLst>
          </p:cNvPr>
          <p:cNvSpPr/>
          <p:nvPr/>
        </p:nvSpPr>
        <p:spPr>
          <a:xfrm>
            <a:off x="838200" y="1828800"/>
            <a:ext cx="10515600" cy="493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36A763B-CDBA-2D95-10F5-A3B53FACD212}"/>
              </a:ext>
            </a:extLst>
          </p:cNvPr>
          <p:cNvGrpSpPr/>
          <p:nvPr/>
        </p:nvGrpSpPr>
        <p:grpSpPr>
          <a:xfrm>
            <a:off x="838200" y="3194230"/>
            <a:ext cx="10952648" cy="1816682"/>
            <a:chOff x="1236484" y="4466163"/>
            <a:chExt cx="10952648" cy="9067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1A1C357-D869-E724-4FEF-6F11AE0211F1}"/>
                </a:ext>
              </a:extLst>
            </p:cNvPr>
            <p:cNvSpPr txBox="1"/>
            <p:nvPr/>
          </p:nvSpPr>
          <p:spPr>
            <a:xfrm>
              <a:off x="1236484" y="4466562"/>
              <a:ext cx="4080847" cy="90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dirty="0">
                  <a:solidFill>
                    <a:srgbClr val="000000"/>
                  </a:solidFill>
                </a:rPr>
                <a:t>Állami szűrővizsgálatokra </a:t>
              </a:r>
              <a:r>
                <a:rPr lang="hu-HU" sz="2800" b="1" dirty="0">
                  <a:solidFill>
                    <a:srgbClr val="000000"/>
                  </a:solidFill>
                </a:rPr>
                <a:t>mindenki jogosult</a:t>
              </a:r>
            </a:p>
            <a:p>
              <a:r>
                <a:rPr lang="hu-HU" sz="2800" b="1" dirty="0">
                  <a:solidFill>
                    <a:srgbClr val="000000"/>
                  </a:solidFill>
                </a:rPr>
                <a:t>Kockázati kitettség </a:t>
              </a:r>
              <a:r>
                <a:rPr lang="hu-HU" sz="2800" dirty="0">
                  <a:solidFill>
                    <a:srgbClr val="000000"/>
                  </a:solidFill>
                </a:rPr>
                <a:t>az elsődleges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2A18AC-D18A-3532-701B-801CB4BE6290}"/>
                </a:ext>
              </a:extLst>
            </p:cNvPr>
            <p:cNvSpPr txBox="1"/>
            <p:nvPr/>
          </p:nvSpPr>
          <p:spPr>
            <a:xfrm>
              <a:off x="7046495" y="4466163"/>
              <a:ext cx="5142637" cy="90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rgbClr val="000000"/>
                  </a:solidFill>
                </a:rPr>
                <a:t>Magán alapú </a:t>
              </a:r>
              <a:r>
                <a:rPr lang="hu-HU" sz="2800" dirty="0">
                  <a:solidFill>
                    <a:srgbClr val="000000"/>
                  </a:solidFill>
                </a:rPr>
                <a:t>(ami jelentős része a piacnak) szűrővizsgálatoknál </a:t>
              </a:r>
              <a:r>
                <a:rPr lang="hu-HU" sz="2800" b="1" dirty="0">
                  <a:solidFill>
                    <a:srgbClr val="000000"/>
                  </a:solidFill>
                </a:rPr>
                <a:t>nem érvényesül </a:t>
              </a:r>
              <a:r>
                <a:rPr lang="hu-HU" sz="2800" dirty="0">
                  <a:solidFill>
                    <a:srgbClr val="000000"/>
                  </a:solidFill>
                </a:rPr>
                <a:t>jelentős mértékben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D18C5A-EAE5-EA35-E9D7-B12575092746}"/>
                </a:ext>
              </a:extLst>
            </p:cNvPr>
            <p:cNvGrpSpPr/>
            <p:nvPr/>
          </p:nvGrpSpPr>
          <p:grpSpPr>
            <a:xfrm>
              <a:off x="5347033" y="4707646"/>
              <a:ext cx="1372241" cy="352577"/>
              <a:chOff x="5041232" y="4724899"/>
              <a:chExt cx="1372241" cy="352577"/>
            </a:xfrm>
          </p:grpSpPr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A6E59ED4-B548-EE15-3D5E-74B997D29FB6}"/>
                  </a:ext>
                </a:extLst>
              </p:cNvPr>
              <p:cNvSpPr/>
              <p:nvPr/>
            </p:nvSpPr>
            <p:spPr>
              <a:xfrm>
                <a:off x="5041232" y="4724899"/>
                <a:ext cx="637673" cy="35033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/>
              </a:p>
            </p:txBody>
          </p:sp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78014FEC-504D-321A-609D-62DF919AA079}"/>
                  </a:ext>
                </a:extLst>
              </p:cNvPr>
              <p:cNvSpPr/>
              <p:nvPr/>
            </p:nvSpPr>
            <p:spPr>
              <a:xfrm rot="10800000">
                <a:off x="5775800" y="4727146"/>
                <a:ext cx="637673" cy="35033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327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3C49E5A-D8E3-6426-8701-500D9A75978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263278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What a great doctor he is! 👋🏻 : r/Choices">
            <a:extLst>
              <a:ext uri="{FF2B5EF4-FFF2-40B4-BE49-F238E27FC236}">
                <a16:creationId xmlns:a16="http://schemas.microsoft.com/office/drawing/2014/main" id="{DF72530C-A066-2A8A-08FB-CB8DD8BE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78" y="0"/>
            <a:ext cx="6222844" cy="6854851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430F7-6F13-0BC7-EA2B-3763CE5D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820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44024-CAEB-D461-30AA-956BFC780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A9E4B8A5-23AD-C835-203F-165CD99DCD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E4B8A5-23AD-C835-203F-165CD99DC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BE6E8AF-434B-29DE-E4D4-8C5F4B7F4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789" y="41369"/>
            <a:ext cx="10515600" cy="1325563"/>
          </a:xfrm>
        </p:spPr>
        <p:txBody>
          <a:bodyPr vert="horz"/>
          <a:lstStyle/>
          <a:p>
            <a:r>
              <a:rPr lang="hu-HU"/>
              <a:t>Ösztönzők a rendszerben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2E88B-18B2-8FC2-BFD4-802EC44C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20</a:t>
            </a:fld>
            <a:endParaRPr lang="hu-H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A58E27-D150-5FF5-BD06-8ED4878AEB2E}"/>
              </a:ext>
            </a:extLst>
          </p:cNvPr>
          <p:cNvGrpSpPr/>
          <p:nvPr/>
        </p:nvGrpSpPr>
        <p:grpSpPr>
          <a:xfrm>
            <a:off x="-3976791" y="993666"/>
            <a:ext cx="15384440" cy="5735951"/>
            <a:chOff x="-3976791" y="993666"/>
            <a:chExt cx="15384440" cy="57359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4EE871-B95F-9CFC-6AFC-40B240C8F553}"/>
                </a:ext>
              </a:extLst>
            </p:cNvPr>
            <p:cNvSpPr/>
            <p:nvPr/>
          </p:nvSpPr>
          <p:spPr>
            <a:xfrm>
              <a:off x="2266167" y="3602922"/>
              <a:ext cx="8663737" cy="925244"/>
            </a:xfrm>
            <a:prstGeom prst="rect">
              <a:avLst/>
            </a:prstGeom>
            <a:solidFill>
              <a:schemeClr val="bg1"/>
            </a:solidFill>
            <a:ln w="3810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hu-HU" sz="2600" dirty="0">
                  <a:solidFill>
                    <a:schemeClr val="tx1"/>
                  </a:solidFill>
                </a:rPr>
                <a:t>Későbbi </a:t>
              </a:r>
              <a:r>
                <a:rPr lang="hu-HU" sz="2600" b="1" dirty="0">
                  <a:solidFill>
                    <a:schemeClr val="tx1"/>
                  </a:solidFill>
                </a:rPr>
                <a:t>kiadások csökkentése </a:t>
              </a:r>
              <a:r>
                <a:rPr lang="hu-HU" sz="2600" dirty="0">
                  <a:solidFill>
                    <a:schemeClr val="tx1"/>
                  </a:solidFill>
                </a:rPr>
                <a:t>ösztönzik az államot a vizsgálatok elérhetővé tételére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A1D506-4020-A0F1-8CDC-945A7236CA07}"/>
                </a:ext>
              </a:extLst>
            </p:cNvPr>
            <p:cNvSpPr/>
            <p:nvPr/>
          </p:nvSpPr>
          <p:spPr>
            <a:xfrm>
              <a:off x="2743912" y="4852086"/>
              <a:ext cx="8663737" cy="1807063"/>
            </a:xfrm>
            <a:prstGeom prst="rect">
              <a:avLst/>
            </a:prstGeom>
            <a:noFill/>
            <a:ln w="38100">
              <a:noFill/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600" b="1" dirty="0">
                  <a:solidFill>
                    <a:schemeClr val="tx1"/>
                  </a:solidFill>
                </a:rPr>
                <a:t>Egyéb ösztönzők </a:t>
              </a:r>
              <a:r>
                <a:rPr lang="hu-HU" sz="2600" dirty="0">
                  <a:solidFill>
                    <a:schemeClr val="tx1"/>
                  </a:solidFill>
                </a:rPr>
                <a:t>bevezetése</a:t>
              </a:r>
            </a:p>
            <a:p>
              <a:pPr lvl="1"/>
              <a:r>
                <a:rPr lang="hu-HU" sz="2600" dirty="0">
                  <a:solidFill>
                    <a:schemeClr val="tx1"/>
                  </a:solidFill>
                </a:rPr>
                <a:t>     Kötelezővé tétel</a:t>
              </a:r>
            </a:p>
            <a:p>
              <a:pPr lvl="1"/>
              <a:r>
                <a:rPr lang="hu-HU" sz="2600" dirty="0">
                  <a:solidFill>
                    <a:schemeClr val="tx1"/>
                  </a:solidFill>
                </a:rPr>
                <a:t>     Cégek ösztönzése </a:t>
              </a:r>
              <a:r>
                <a:rPr lang="hu-HU" sz="2600" dirty="0" err="1">
                  <a:solidFill>
                    <a:schemeClr val="tx1"/>
                  </a:solidFill>
                </a:rPr>
                <a:t>alkalmazottaik</a:t>
              </a:r>
              <a:r>
                <a:rPr lang="hu-HU" sz="2600" dirty="0">
                  <a:solidFill>
                    <a:schemeClr val="tx1"/>
                  </a:solidFill>
                </a:rPr>
                <a:t> szűrésére </a:t>
              </a:r>
            </a:p>
            <a:p>
              <a:pPr lvl="1"/>
              <a:r>
                <a:rPr lang="hu-HU" sz="2600" dirty="0">
                  <a:solidFill>
                    <a:schemeClr val="tx1"/>
                  </a:solidFill>
                </a:rPr>
                <a:t>		– </a:t>
              </a:r>
              <a:r>
                <a:rPr lang="hu-HU" sz="2600" dirty="0" err="1">
                  <a:solidFill>
                    <a:schemeClr val="tx1"/>
                  </a:solidFill>
                </a:rPr>
                <a:t>szocho</a:t>
              </a:r>
              <a:r>
                <a:rPr lang="hu-HU" sz="2600" dirty="0">
                  <a:solidFill>
                    <a:schemeClr val="tx1"/>
                  </a:solidFill>
                </a:rPr>
                <a:t> mértékével</a:t>
              </a:r>
            </a:p>
            <a:p>
              <a:pPr lvl="1"/>
              <a:r>
                <a:rPr lang="hu-HU" sz="2600" dirty="0">
                  <a:solidFill>
                    <a:schemeClr val="tx1"/>
                  </a:solidFill>
                </a:rPr>
                <a:t>     Pénzügyi juttatások</a:t>
              </a:r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57B0F02-0592-C4CA-3CD3-A2E984C38394}"/>
                </a:ext>
              </a:extLst>
            </p:cNvPr>
            <p:cNvSpPr/>
            <p:nvPr/>
          </p:nvSpPr>
          <p:spPr>
            <a:xfrm>
              <a:off x="-3976791" y="993666"/>
              <a:ext cx="6242958" cy="5735951"/>
            </a:xfrm>
            <a:prstGeom prst="ellipse">
              <a:avLst/>
            </a:prstGeom>
            <a:noFill/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42" name="Picture 2" descr="Button ">
              <a:extLst>
                <a:ext uri="{FF2B5EF4-FFF2-40B4-BE49-F238E27FC236}">
                  <a16:creationId xmlns:a16="http://schemas.microsoft.com/office/drawing/2014/main" id="{59213206-2C5C-03C8-1F41-CF84EA59B9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311" y="1393793"/>
              <a:ext cx="679625" cy="67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Button ">
              <a:extLst>
                <a:ext uri="{FF2B5EF4-FFF2-40B4-BE49-F238E27FC236}">
                  <a16:creationId xmlns:a16="http://schemas.microsoft.com/office/drawing/2014/main" id="{23B197FD-9D79-1F8B-D77D-8622A5E7FC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369" y="2532663"/>
              <a:ext cx="679625" cy="67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Button ">
              <a:extLst>
                <a:ext uri="{FF2B5EF4-FFF2-40B4-BE49-F238E27FC236}">
                  <a16:creationId xmlns:a16="http://schemas.microsoft.com/office/drawing/2014/main" id="{99506E22-2524-2806-A44A-06ED369A2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116" y="3654182"/>
              <a:ext cx="679625" cy="67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Button ">
              <a:extLst>
                <a:ext uri="{FF2B5EF4-FFF2-40B4-BE49-F238E27FC236}">
                  <a16:creationId xmlns:a16="http://schemas.microsoft.com/office/drawing/2014/main" id="{0A5314D7-00CF-FD1B-7759-33C3E36A8A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243" y="4578987"/>
              <a:ext cx="679625" cy="67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50F4241-1891-8F5B-BD1F-8CE229E2A364}"/>
              </a:ext>
            </a:extLst>
          </p:cNvPr>
          <p:cNvSpPr txBox="1"/>
          <p:nvPr/>
        </p:nvSpPr>
        <p:spPr>
          <a:xfrm>
            <a:off x="1562935" y="1128674"/>
            <a:ext cx="794673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/>
              <a:t>Mindenkinek érdeke </a:t>
            </a:r>
            <a:r>
              <a:rPr lang="hu-HU" sz="2600" dirty="0"/>
              <a:t>(kéne hogy legyen) az egészsége</a:t>
            </a:r>
          </a:p>
          <a:p>
            <a:pPr lvl="1"/>
            <a:r>
              <a:rPr lang="hu-HU" sz="2600" b="1" dirty="0"/>
              <a:t>Hosszú távú előnyöket </a:t>
            </a:r>
            <a:r>
              <a:rPr lang="hu-HU" sz="2600" dirty="0"/>
              <a:t>emberek nem veszik kellően figyelembe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70CB14-39ED-8373-235D-76F35C042F4F}"/>
              </a:ext>
            </a:extLst>
          </p:cNvPr>
          <p:cNvSpPr txBox="1"/>
          <p:nvPr/>
        </p:nvSpPr>
        <p:spPr>
          <a:xfrm>
            <a:off x="2122632" y="2668585"/>
            <a:ext cx="7946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600" b="1" dirty="0"/>
              <a:t>Ingyenessé</a:t>
            </a:r>
            <a:r>
              <a:rPr lang="hu-HU" sz="2600" dirty="0"/>
              <a:t> tétel további ösztönző lehet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F5F8EA-9221-8C18-EE65-99D2B6C20BC3}"/>
              </a:ext>
            </a:extLst>
          </p:cNvPr>
          <p:cNvGrpSpPr/>
          <p:nvPr/>
        </p:nvGrpSpPr>
        <p:grpSpPr>
          <a:xfrm>
            <a:off x="3212241" y="5255778"/>
            <a:ext cx="306616" cy="1407460"/>
            <a:chOff x="2816042" y="5531711"/>
            <a:chExt cx="306616" cy="1407460"/>
          </a:xfrm>
        </p:grpSpPr>
        <p:pic>
          <p:nvPicPr>
            <p:cNvPr id="13314" name="Picture 2" descr="Turn down">
              <a:extLst>
                <a:ext uri="{FF2B5EF4-FFF2-40B4-BE49-F238E27FC236}">
                  <a16:creationId xmlns:a16="http://schemas.microsoft.com/office/drawing/2014/main" id="{A6F3F349-80C5-500C-437A-8E319C802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816042" y="5531711"/>
              <a:ext cx="281479" cy="28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Turn down">
              <a:extLst>
                <a:ext uri="{FF2B5EF4-FFF2-40B4-BE49-F238E27FC236}">
                  <a16:creationId xmlns:a16="http://schemas.microsoft.com/office/drawing/2014/main" id="{B7A3C917-9171-216D-23D3-991A2F421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841179" y="5901390"/>
              <a:ext cx="281479" cy="28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Turn down">
              <a:extLst>
                <a:ext uri="{FF2B5EF4-FFF2-40B4-BE49-F238E27FC236}">
                  <a16:creationId xmlns:a16="http://schemas.microsoft.com/office/drawing/2014/main" id="{F963824A-D004-64D3-4C30-922CBDDE5C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841178" y="6657692"/>
              <a:ext cx="281479" cy="281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6626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FEC1FB4-B361-AE16-356D-CE025E466E7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85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E73A424-1A56-583E-5EE2-034DCFA28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112"/>
            <a:ext cx="10515600" cy="1325563"/>
          </a:xfrm>
        </p:spPr>
        <p:txBody>
          <a:bodyPr vert="horz"/>
          <a:lstStyle/>
          <a:p>
            <a:r>
              <a:rPr lang="hu-HU" dirty="0"/>
              <a:t>Esettanulmány Dél-Koreából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E322F-3C04-47B3-B3CC-95DF48143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3868" y="1860550"/>
            <a:ext cx="11024937" cy="482611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b="1" dirty="0"/>
              <a:t>Ingyenes</a:t>
            </a:r>
            <a:r>
              <a:rPr lang="hu-HU" dirty="0"/>
              <a:t> kétévenkénti </a:t>
            </a:r>
            <a:r>
              <a:rPr lang="hu-HU" b="1" dirty="0"/>
              <a:t>szűrőprogram</a:t>
            </a:r>
            <a:r>
              <a:rPr lang="hu-HU" dirty="0"/>
              <a:t> minden 40 év feletti lakosnak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Levélben értesítik a jogosultakat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Írásbeli visszajelzés mindenkinek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dirty="0"/>
              <a:t>Érintettek </a:t>
            </a:r>
            <a:r>
              <a:rPr lang="hu-HU" b="1" dirty="0"/>
              <a:t>véletlenszerű</a:t>
            </a:r>
            <a:r>
              <a:rPr lang="hu-HU" dirty="0"/>
              <a:t> megfigyelése (n= 621 350, 3%)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b="1" dirty="0" err="1"/>
              <a:t>Cox</a:t>
            </a:r>
            <a:r>
              <a:rPr lang="hu-HU" dirty="0"/>
              <a:t> féle túlélési modell alkalmazása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dirty="0"/>
              <a:t>Résztvevőknek </a:t>
            </a:r>
            <a:r>
              <a:rPr lang="hu-HU" b="1" dirty="0"/>
              <a:t>kisebb halálozási arány </a:t>
            </a:r>
            <a:r>
              <a:rPr lang="hu-HU" dirty="0"/>
              <a:t>(kevesebb mint felére csökken)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b="1" dirty="0"/>
              <a:t>Többszöri résztvevőknek </a:t>
            </a:r>
            <a:r>
              <a:rPr lang="hu-HU" dirty="0"/>
              <a:t>is kisebb halálozási arány, mint egyszerieknek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hu-HU" dirty="0"/>
              <a:t>Kevesebb fekvőbeteg ellátás, és </a:t>
            </a:r>
            <a:r>
              <a:rPr lang="hu-HU" b="1" dirty="0"/>
              <a:t>kisebb összköltség </a:t>
            </a:r>
            <a:r>
              <a:rPr lang="hu-HU" dirty="0"/>
              <a:t>a résztvevőknek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8E95A-209D-97FE-8D57-4DA7E39A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21</a:t>
            </a:fld>
            <a:endParaRPr lang="hu-HU"/>
          </a:p>
        </p:txBody>
      </p:sp>
      <p:pic>
        <p:nvPicPr>
          <p:cNvPr id="8194" name="Picture 2" descr="Asia ">
            <a:extLst>
              <a:ext uri="{FF2B5EF4-FFF2-40B4-BE49-F238E27FC236}">
                <a16:creationId xmlns:a16="http://schemas.microsoft.com/office/drawing/2014/main" id="{F6C4267D-075A-D40B-44DB-EF3B58A0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48" y="17133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780A261-39B6-5DF7-38E1-64E193475E02}"/>
              </a:ext>
            </a:extLst>
          </p:cNvPr>
          <p:cNvGrpSpPr/>
          <p:nvPr/>
        </p:nvGrpSpPr>
        <p:grpSpPr>
          <a:xfrm>
            <a:off x="766992" y="2331062"/>
            <a:ext cx="606876" cy="3547791"/>
            <a:chOff x="766992" y="2331062"/>
            <a:chExt cx="606876" cy="3547791"/>
          </a:xfrm>
        </p:grpSpPr>
        <p:pic>
          <p:nvPicPr>
            <p:cNvPr id="8196" name="Picture 4" descr="Note ">
              <a:extLst>
                <a:ext uri="{FF2B5EF4-FFF2-40B4-BE49-F238E27FC236}">
                  <a16:creationId xmlns:a16="http://schemas.microsoft.com/office/drawing/2014/main" id="{D0F41B19-9411-5233-F388-48783C6ED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041" y="2331062"/>
              <a:ext cx="547827" cy="547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Ml model ">
              <a:extLst>
                <a:ext uri="{FF2B5EF4-FFF2-40B4-BE49-F238E27FC236}">
                  <a16:creationId xmlns:a16="http://schemas.microsoft.com/office/drawing/2014/main" id="{2C86EF72-C99C-BCF4-B409-421450249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92" y="3158444"/>
              <a:ext cx="541112" cy="54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Life insurance ">
              <a:extLst>
                <a:ext uri="{FF2B5EF4-FFF2-40B4-BE49-F238E27FC236}">
                  <a16:creationId xmlns:a16="http://schemas.microsoft.com/office/drawing/2014/main" id="{F6CFBCFA-67B7-D04A-7BEA-C2850AE12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992" y="5312797"/>
              <a:ext cx="566056" cy="566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187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1F4F9D38-E8DA-A3DC-3B34-75934D9915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93769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836B838-81AA-CA02-9BDB-5EE6304627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74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CCC45-0857-2B77-DD0D-C8845D0A7D63}"/>
              </a:ext>
            </a:extLst>
          </p:cNvPr>
          <p:cNvSpPr/>
          <p:nvPr/>
        </p:nvSpPr>
        <p:spPr>
          <a:xfrm>
            <a:off x="339348" y="304121"/>
            <a:ext cx="6290051" cy="65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tx1"/>
                </a:solidFill>
              </a:rPr>
              <a:t>Szűrővizsgálatok - összefoglalás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4B48A-027E-F26D-EC12-1BA75F3C2DF0}"/>
              </a:ext>
            </a:extLst>
          </p:cNvPr>
          <p:cNvSpPr/>
          <p:nvPr/>
        </p:nvSpPr>
        <p:spPr>
          <a:xfrm>
            <a:off x="1722249" y="2553636"/>
            <a:ext cx="8747502" cy="183041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800" dirty="0">
                <a:solidFill>
                  <a:schemeClr val="tx1"/>
                </a:solidFill>
              </a:rPr>
              <a:t>Menjetek szűrővizsgálatokra!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1336FFD-7F6B-D0B2-1BF1-37C482C5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783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E312E-255E-555D-77F2-075018B6B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E891D4E-8F5B-D48A-1D30-4953471887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4F9D38-E8DA-A3DC-3B34-75934D991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5A62161-DD4E-1481-2114-BBBD8B49D1D0}"/>
              </a:ext>
            </a:extLst>
          </p:cNvPr>
          <p:cNvSpPr/>
          <p:nvPr/>
        </p:nvSpPr>
        <p:spPr>
          <a:xfrm>
            <a:off x="339348" y="304121"/>
            <a:ext cx="6290051" cy="650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>
                <a:solidFill>
                  <a:schemeClr val="tx1"/>
                </a:solidFill>
              </a:rPr>
              <a:t>Szűrővizsgálatok - összefoglalás</a:t>
            </a:r>
            <a:endParaRPr lang="en-GB" sz="28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8350DC-A49F-6F95-0CA9-781220D489FD}"/>
              </a:ext>
            </a:extLst>
          </p:cNvPr>
          <p:cNvGrpSpPr/>
          <p:nvPr/>
        </p:nvGrpSpPr>
        <p:grpSpPr>
          <a:xfrm>
            <a:off x="1253746" y="1575538"/>
            <a:ext cx="9591573" cy="4690039"/>
            <a:chOff x="1253746" y="1575538"/>
            <a:chExt cx="9591573" cy="46900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4087C0-8B33-6056-1555-548F4C2E3A11}"/>
                </a:ext>
              </a:extLst>
            </p:cNvPr>
            <p:cNvGrpSpPr/>
            <p:nvPr/>
          </p:nvGrpSpPr>
          <p:grpSpPr>
            <a:xfrm>
              <a:off x="1253746" y="1575538"/>
              <a:ext cx="9591573" cy="4690039"/>
              <a:chOff x="1253746" y="1575538"/>
              <a:chExt cx="9591573" cy="469003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8833E52-5506-E700-84D2-A7625483444A}"/>
                  </a:ext>
                </a:extLst>
              </p:cNvPr>
              <p:cNvGrpSpPr/>
              <p:nvPr/>
            </p:nvGrpSpPr>
            <p:grpSpPr>
              <a:xfrm>
                <a:off x="2358647" y="1575538"/>
                <a:ext cx="8486672" cy="3488187"/>
                <a:chOff x="339347" y="1377556"/>
                <a:chExt cx="6994903" cy="3488187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2B4AE4CB-F96E-B7C9-8AEC-8B22F8390C9D}"/>
                    </a:ext>
                  </a:extLst>
                </p:cNvPr>
                <p:cNvSpPr/>
                <p:nvPr/>
              </p:nvSpPr>
              <p:spPr>
                <a:xfrm>
                  <a:off x="339348" y="1377556"/>
                  <a:ext cx="6290051" cy="11627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hu-HU" sz="2800" dirty="0">
                      <a:solidFill>
                        <a:schemeClr val="tx1"/>
                      </a:solidFill>
                    </a:rPr>
                    <a:t>Növekvő tendencia, de még mindig nem elég nagy részvételi arány</a:t>
                  </a:r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EB7D3021-B428-64E6-6FA2-5331308DEEC5}"/>
                    </a:ext>
                  </a:extLst>
                </p:cNvPr>
                <p:cNvSpPr/>
                <p:nvPr/>
              </p:nvSpPr>
              <p:spPr>
                <a:xfrm>
                  <a:off x="339348" y="2540285"/>
                  <a:ext cx="6290051" cy="11627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hu-HU" sz="2800" dirty="0">
                      <a:solidFill>
                        <a:schemeClr val="tx1"/>
                      </a:solidFill>
                    </a:rPr>
                    <a:t>Jelentős a megelőzhető halálesetek aránya</a:t>
                  </a:r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7FC08470-0CAE-5759-F8A8-946217B0F4CC}"/>
                    </a:ext>
                  </a:extLst>
                </p:cNvPr>
                <p:cNvSpPr/>
                <p:nvPr/>
              </p:nvSpPr>
              <p:spPr>
                <a:xfrm>
                  <a:off x="339347" y="3703014"/>
                  <a:ext cx="6994903" cy="11627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hu-HU" sz="2800" dirty="0">
                      <a:solidFill>
                        <a:schemeClr val="tx1"/>
                      </a:solidFill>
                    </a:rPr>
                    <a:t>Arányaiban </a:t>
                  </a:r>
                  <a:r>
                    <a:rPr lang="hu-HU" sz="2800" b="1" dirty="0">
                      <a:solidFill>
                        <a:schemeClr val="tx1"/>
                      </a:solidFill>
                    </a:rPr>
                    <a:t>kis</a:t>
                  </a:r>
                  <a:r>
                    <a:rPr lang="hu-HU" sz="2800" dirty="0">
                      <a:solidFill>
                        <a:schemeClr val="tx1"/>
                      </a:solidFill>
                    </a:rPr>
                    <a:t> energia- és finanszírozási </a:t>
                  </a:r>
                  <a:r>
                    <a:rPr lang="hu-HU" sz="2800" b="1" dirty="0">
                      <a:solidFill>
                        <a:schemeClr val="tx1"/>
                      </a:solidFill>
                    </a:rPr>
                    <a:t>befektetés</a:t>
                  </a:r>
                  <a:r>
                    <a:rPr lang="hu-HU" sz="2800" dirty="0">
                      <a:solidFill>
                        <a:schemeClr val="tx1"/>
                      </a:solidFill>
                    </a:rPr>
                    <a:t> a jelenben, de </a:t>
                  </a:r>
                  <a:r>
                    <a:rPr lang="hu-HU" sz="2800" b="1" dirty="0">
                      <a:solidFill>
                        <a:schemeClr val="tx1"/>
                      </a:solidFill>
                    </a:rPr>
                    <a:t>nagy</a:t>
                  </a:r>
                  <a:r>
                    <a:rPr lang="hu-HU" sz="2800" dirty="0">
                      <a:solidFill>
                        <a:schemeClr val="tx1"/>
                      </a:solidFill>
                    </a:rPr>
                    <a:t> társadalmi- és anyagi vonzatú </a:t>
                  </a:r>
                  <a:r>
                    <a:rPr lang="hu-HU" sz="2800" b="1" dirty="0" err="1">
                      <a:solidFill>
                        <a:schemeClr val="tx1"/>
                      </a:solidFill>
                    </a:rPr>
                    <a:t>össznyereség</a:t>
                  </a:r>
                  <a:r>
                    <a:rPr lang="hu-HU" sz="2800" dirty="0">
                      <a:solidFill>
                        <a:schemeClr val="tx1"/>
                      </a:solidFill>
                    </a:rPr>
                    <a:t> a jövőben</a:t>
                  </a:r>
                  <a:endParaRPr lang="en-GB" sz="28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6146" name="Picture 2" descr="Statistics ">
                <a:extLst>
                  <a:ext uri="{FF2B5EF4-FFF2-40B4-BE49-F238E27FC236}">
                    <a16:creationId xmlns:a16="http://schemas.microsoft.com/office/drawing/2014/main" id="{D97379D0-6365-97DA-99C9-28A2D345F1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6681" y="1795335"/>
                <a:ext cx="723134" cy="723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8" name="Picture 4" descr="Illness ">
                <a:extLst>
                  <a:ext uri="{FF2B5EF4-FFF2-40B4-BE49-F238E27FC236}">
                    <a16:creationId xmlns:a16="http://schemas.microsoft.com/office/drawing/2014/main" id="{83614719-A1F2-FCCA-3B07-ACF57684F6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9830" y="2884798"/>
                <a:ext cx="869665" cy="8696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0" name="Picture 6" descr="Incentive ">
                <a:extLst>
                  <a:ext uri="{FF2B5EF4-FFF2-40B4-BE49-F238E27FC236}">
                    <a16:creationId xmlns:a16="http://schemas.microsoft.com/office/drawing/2014/main" id="{34FFE33B-8880-C5DF-011A-D1C2B80D2E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3746" y="4119734"/>
                <a:ext cx="952500" cy="952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5893B8-71A3-1298-0F1E-4E5615D0ED45}"/>
                  </a:ext>
                </a:extLst>
              </p:cNvPr>
              <p:cNvSpPr/>
              <p:nvPr/>
            </p:nvSpPr>
            <p:spPr>
              <a:xfrm>
                <a:off x="2358648" y="5102848"/>
                <a:ext cx="7631500" cy="11627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800" dirty="0">
                    <a:solidFill>
                      <a:schemeClr val="tx1"/>
                    </a:solidFill>
                  </a:rPr>
                  <a:t>Ösztönzők kialakításán és a megfelelő edukáción a hangsúly</a:t>
                </a:r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152" name="Picture 8" descr="Health insurance ">
              <a:extLst>
                <a:ext uri="{FF2B5EF4-FFF2-40B4-BE49-F238E27FC236}">
                  <a16:creationId xmlns:a16="http://schemas.microsoft.com/office/drawing/2014/main" id="{729E0521-8291-0530-4BAD-270D59A92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2360" y="5298160"/>
              <a:ext cx="769985" cy="769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DD71466-61ED-2874-D90F-9194194D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235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03E8120-CE3D-804B-8195-3094276A4B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6763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396FD01-F67A-9763-793A-5ED558B84841}"/>
              </a:ext>
            </a:extLst>
          </p:cNvPr>
          <p:cNvSpPr/>
          <p:nvPr/>
        </p:nvSpPr>
        <p:spPr>
          <a:xfrm>
            <a:off x="666427" y="542441"/>
            <a:ext cx="10859146" cy="650928"/>
          </a:xfrm>
          <a:prstGeom prst="rect">
            <a:avLst/>
          </a:prstGeom>
          <a:solidFill>
            <a:srgbClr val="FFFFC1"/>
          </a:solidFill>
          <a:ln w="38100"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Kérdések, melyekre az interjúk segítségével keressük a választ</a:t>
            </a:r>
            <a:endParaRPr lang="en-GB" sz="2800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798A347-E554-36A9-9B4F-6513CCB85FCB}"/>
              </a:ext>
            </a:extLst>
          </p:cNvPr>
          <p:cNvGrpSpPr/>
          <p:nvPr/>
        </p:nvGrpSpPr>
        <p:grpSpPr>
          <a:xfrm>
            <a:off x="666427" y="1352906"/>
            <a:ext cx="10344472" cy="4962653"/>
            <a:chOff x="666426" y="1660255"/>
            <a:chExt cx="10344472" cy="49626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BE710F-84B3-19C5-416B-D8A19007CE3F}"/>
                </a:ext>
              </a:extLst>
            </p:cNvPr>
            <p:cNvSpPr/>
            <p:nvPr/>
          </p:nvSpPr>
          <p:spPr>
            <a:xfrm>
              <a:off x="666426" y="1660255"/>
              <a:ext cx="10344472" cy="6509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b="1" dirty="0">
                  <a:solidFill>
                    <a:schemeClr val="tx1"/>
                  </a:solidFill>
                </a:rPr>
                <a:t>Magán- és állami </a:t>
              </a:r>
              <a:r>
                <a:rPr lang="hu-HU" sz="2400" dirty="0">
                  <a:solidFill>
                    <a:schemeClr val="tx1"/>
                  </a:solidFill>
                </a:rPr>
                <a:t>ellátás közötti megoszlás – hogyan lehetne optimalizálni?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5827C0-693E-587D-A30F-0A7D0FB25ECA}"/>
                </a:ext>
              </a:extLst>
            </p:cNvPr>
            <p:cNvSpPr/>
            <p:nvPr/>
          </p:nvSpPr>
          <p:spPr>
            <a:xfrm>
              <a:off x="666426" y="2323954"/>
              <a:ext cx="8210873" cy="6509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Megfelelő </a:t>
              </a:r>
              <a:r>
                <a:rPr lang="hu-HU" sz="2400" b="1" dirty="0">
                  <a:solidFill>
                    <a:schemeClr val="tx1"/>
                  </a:solidFill>
                </a:rPr>
                <a:t>ösztönzők</a:t>
              </a:r>
              <a:r>
                <a:rPr lang="hu-HU" sz="2400" dirty="0">
                  <a:solidFill>
                    <a:schemeClr val="tx1"/>
                  </a:solidFill>
                </a:rPr>
                <a:t> beépítése a rendszerbe – hogyan?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A5A80D-6EC1-94F4-3253-328C09F1F3DB}"/>
                </a:ext>
              </a:extLst>
            </p:cNvPr>
            <p:cNvSpPr/>
            <p:nvPr/>
          </p:nvSpPr>
          <p:spPr>
            <a:xfrm>
              <a:off x="666426" y="3103535"/>
              <a:ext cx="10344472" cy="6509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Szűrővizsgálatok </a:t>
              </a:r>
              <a:r>
                <a:rPr lang="hu-HU" sz="2400" b="1" dirty="0">
                  <a:solidFill>
                    <a:schemeClr val="tx1"/>
                  </a:solidFill>
                </a:rPr>
                <a:t>automatizálása</a:t>
              </a:r>
              <a:r>
                <a:rPr lang="hu-HU" sz="2400" dirty="0">
                  <a:solidFill>
                    <a:schemeClr val="tx1"/>
                  </a:solidFill>
                </a:rPr>
                <a:t> – hogyan lehet hatékonyabbá tenni az ellátórendszert?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4250F2C-0CC7-EA76-9BD8-0CCB9EF3CF8A}"/>
                </a:ext>
              </a:extLst>
            </p:cNvPr>
            <p:cNvSpPr/>
            <p:nvPr/>
          </p:nvSpPr>
          <p:spPr>
            <a:xfrm>
              <a:off x="666426" y="4059683"/>
              <a:ext cx="10344472" cy="6509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Milyen jellegű szűrővizsgálatokkal lenne érdemes </a:t>
              </a:r>
              <a:r>
                <a:rPr lang="hu-HU" sz="2400" b="1" dirty="0">
                  <a:solidFill>
                    <a:schemeClr val="tx1"/>
                  </a:solidFill>
                </a:rPr>
                <a:t>bővíteni</a:t>
              </a:r>
              <a:r>
                <a:rPr lang="hu-HU" sz="2400" dirty="0">
                  <a:solidFill>
                    <a:schemeClr val="tx1"/>
                  </a:solidFill>
                </a:rPr>
                <a:t> az ajánlott (szervezett) szűrővizsgálatok körét?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E71CD6-20E2-40F1-98A8-5782217ED282}"/>
                </a:ext>
              </a:extLst>
            </p:cNvPr>
            <p:cNvSpPr/>
            <p:nvPr/>
          </p:nvSpPr>
          <p:spPr>
            <a:xfrm>
              <a:off x="666426" y="5015831"/>
              <a:ext cx="10344472" cy="6509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Szűrővizsgálatokon túl milyen hasonló hatású </a:t>
              </a:r>
              <a:r>
                <a:rPr lang="hu-HU" sz="2400" b="1" dirty="0">
                  <a:solidFill>
                    <a:schemeClr val="tx1"/>
                  </a:solidFill>
                </a:rPr>
                <a:t>prevenciós lépéseket</a:t>
              </a:r>
              <a:r>
                <a:rPr lang="hu-HU" sz="2400" dirty="0">
                  <a:solidFill>
                    <a:schemeClr val="tx1"/>
                  </a:solidFill>
                </a:rPr>
                <a:t> lehet tenni az ország általános egészségügyi helyzetét javítandó?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D4B2C-AF11-337D-B7BE-E4909BA66823}"/>
                </a:ext>
              </a:extLst>
            </p:cNvPr>
            <p:cNvSpPr/>
            <p:nvPr/>
          </p:nvSpPr>
          <p:spPr>
            <a:xfrm>
              <a:off x="666426" y="5971979"/>
              <a:ext cx="10344472" cy="6509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400" dirty="0">
                  <a:solidFill>
                    <a:schemeClr val="tx1"/>
                  </a:solidFill>
                </a:rPr>
                <a:t>A </a:t>
              </a:r>
              <a:r>
                <a:rPr lang="hu-HU" sz="2400" b="1" dirty="0">
                  <a:solidFill>
                    <a:schemeClr val="tx1"/>
                  </a:solidFill>
                </a:rPr>
                <a:t>törvényi szabályozás </a:t>
              </a:r>
              <a:r>
                <a:rPr lang="hu-HU" sz="2400" dirty="0">
                  <a:solidFill>
                    <a:schemeClr val="tx1"/>
                  </a:solidFill>
                </a:rPr>
                <a:t>hogyan hat a szűrővizsgálatok megítélésére? Mennyire jó ösztönző?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DA91C02-34AD-5D4E-177A-E9360E41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52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B167CD9-F528-9940-3ACE-61438C3AA7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9206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0" name="Picture 2" descr="Tudja meg, hogy nőként milyen szűréseken érdemes részt vennie 30, 40 és 50  éves kor fölött | EgészségKalauz">
            <a:extLst>
              <a:ext uri="{FF2B5EF4-FFF2-40B4-BE49-F238E27FC236}">
                <a16:creationId xmlns:a16="http://schemas.microsoft.com/office/drawing/2014/main" id="{33D6A66C-4478-8AD6-C2CC-FCE077046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"/>
            <a:ext cx="12192000" cy="685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1A1C72-CEA5-D58F-E928-51686385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77095"/>
            <a:ext cx="10515600" cy="1325563"/>
          </a:xfrm>
        </p:spPr>
        <p:txBody>
          <a:bodyPr vert="horz">
            <a:normAutofit/>
          </a:bodyPr>
          <a:lstStyle/>
          <a:p>
            <a:pPr algn="ctr"/>
            <a:r>
              <a:rPr lang="hu-HU" sz="4800" b="1" dirty="0"/>
              <a:t>Köszönjük a figyelmet!</a:t>
            </a:r>
            <a:endParaRPr lang="en-GB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3AF521-3B0E-A0B8-9C30-31F382A9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279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58F804F-5B7D-0707-292F-A55D36B9F6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92867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9CFD574-D656-5014-5273-4EACD7B4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hu-HU" dirty="0"/>
              <a:t>Források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9F33A-6958-B66E-868C-27C321573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498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>
                <a:hlinkClick r:id="rId5"/>
              </a:rPr>
              <a:t>https://www.antsz.hu/data/cms41690/lakossagi_szurovizsgalatok.pdf</a:t>
            </a:r>
            <a:endParaRPr lang="hu-HU" dirty="0"/>
          </a:p>
          <a:p>
            <a:pPr marL="0" indent="0">
              <a:buNone/>
            </a:pPr>
            <a:r>
              <a:rPr lang="en-GB">
                <a:hlinkClick r:id="rId6"/>
              </a:rPr>
              <a:t>https://szures.nnk.gov.hu/home/lakossag.html</a:t>
            </a:r>
            <a:endParaRPr lang="hu-HU" dirty="0"/>
          </a:p>
          <a:p>
            <a:pPr marL="0" indent="0">
              <a:buNone/>
            </a:pPr>
            <a:r>
              <a:rPr lang="en-GB">
                <a:hlinkClick r:id="rId7"/>
              </a:rPr>
              <a:t>https://idosbarat.ujbuda.hu/esemeny/idosbarat-ujbuda/csaladi-egeszsegnap-a-szent-kristof-szakrendeloben-20240420</a:t>
            </a:r>
            <a:endParaRPr lang="hu-HU" dirty="0"/>
          </a:p>
          <a:p>
            <a:pPr marL="0" indent="0">
              <a:buNone/>
            </a:pPr>
            <a:r>
              <a:rPr lang="en-GB">
                <a:hlinkClick r:id="rId8"/>
              </a:rPr>
              <a:t>https://ujbudaonline.hu/szurobusz/</a:t>
            </a:r>
            <a:endParaRPr lang="hu-HU" dirty="0"/>
          </a:p>
          <a:p>
            <a:pPr marL="0" indent="0">
              <a:buNone/>
            </a:pPr>
            <a:r>
              <a:rPr lang="en-GB">
                <a:hlinkClick r:id="rId9"/>
              </a:rPr>
              <a:t>https://egeszsegprogram.eu/</a:t>
            </a:r>
            <a:endParaRPr lang="hu-HU" dirty="0"/>
          </a:p>
          <a:p>
            <a:pPr marL="0" indent="0">
              <a:buNone/>
            </a:pPr>
            <a:r>
              <a:rPr lang="hu-HU">
                <a:hlinkClick r:id="rId10"/>
              </a:rPr>
              <a:t>https://firstmed.hu/hu/szurovizsgalatok/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11"/>
              </a:rPr>
              <a:t>https://www.arcanum.com/hu/online-kiadvanyok/TenyekKonyve-tenyek-konyve-1/medicina-1B567/kislexikon-fogalomtar-es-szotar-1C254/masodik-resz-egeszsegbiztositasi-fogalomtar-1C3E9/szolidaritas-elv-1C61C/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12"/>
              </a:rPr>
              <a:t>https://telex.hu/belfold/2024/08/14/kotelezo-szurovizsgalat-takacs-peter-allamtitkar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FDD10-F576-DA74-9236-612D0044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8014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5AF1F58-E7F2-1E1C-87B5-B365BBB5019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34172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7AE3C-31DC-5CFA-B298-98ED3F831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843" y="193290"/>
            <a:ext cx="9773587" cy="473773"/>
          </a:xfrm>
        </p:spPr>
        <p:txBody>
          <a:bodyPr>
            <a:normAutofit/>
          </a:bodyPr>
          <a:lstStyle/>
          <a:p>
            <a:r>
              <a:rPr lang="en-US" dirty="0" err="1"/>
              <a:t>Megelőzhető</a:t>
            </a:r>
            <a:r>
              <a:rPr lang="en-US" dirty="0"/>
              <a:t> </a:t>
            </a:r>
            <a:r>
              <a:rPr lang="en-US" dirty="0" err="1"/>
              <a:t>halálozások</a:t>
            </a:r>
            <a:r>
              <a:rPr lang="hu-HU" dirty="0"/>
              <a:t> az EU országaiban nemek szerint bontva</a:t>
            </a:r>
            <a:endParaRPr lang="en-US" dirty="0" err="1"/>
          </a:p>
        </p:txBody>
      </p:sp>
      <p:pic>
        <p:nvPicPr>
          <p:cNvPr id="4" name="Content Placeholder 3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4B7F30D8-72FD-4CC7-3CCA-49E9782453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0" y="1072117"/>
            <a:ext cx="11624674" cy="519904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73E4BF-9159-9E92-C5D3-16011A7C3840}"/>
              </a:ext>
            </a:extLst>
          </p:cNvPr>
          <p:cNvSpPr txBox="1"/>
          <p:nvPr/>
        </p:nvSpPr>
        <p:spPr>
          <a:xfrm>
            <a:off x="10747947" y="6209170"/>
            <a:ext cx="119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(2021)</a:t>
            </a:r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C78F17B-C8EA-FC5D-D9B7-B7F19B94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69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CB00CD2-0F13-0CA8-9592-1515CE3B37E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6113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0FCA2F0-C7C9-F0D3-DCE5-356F9D917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31" y="0"/>
            <a:ext cx="11964735" cy="6857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048C0B-51FB-11B4-CEAB-0D738AE21F31}"/>
              </a:ext>
            </a:extLst>
          </p:cNvPr>
          <p:cNvSpPr txBox="1"/>
          <p:nvPr/>
        </p:nvSpPr>
        <p:spPr>
          <a:xfrm>
            <a:off x="11353800" y="6352143"/>
            <a:ext cx="119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(KSH)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4E23FD5-06AD-E57A-30EA-E02A52EF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492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215C6AB-3C38-68E8-AF5F-3DD1E0937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82257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15C6AB-3C38-68E8-AF5F-3DD1E0937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EEBF509-6208-3ADB-C902-8367C09A9C09}"/>
              </a:ext>
            </a:extLst>
          </p:cNvPr>
          <p:cNvSpPr/>
          <p:nvPr/>
        </p:nvSpPr>
        <p:spPr>
          <a:xfrm>
            <a:off x="231091" y="1038839"/>
            <a:ext cx="11410323" cy="609600"/>
          </a:xfrm>
          <a:prstGeom prst="rect">
            <a:avLst/>
          </a:prstGeom>
          <a:solidFill>
            <a:srgbClr val="FFFFB3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2400" dirty="0">
                <a:solidFill>
                  <a:schemeClr val="tx1"/>
                </a:solidFill>
              </a:rPr>
              <a:t>Cél a betegségek és szövődmények kialakulásának kockázatát csökkenteni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3DE169-CDFD-A20C-8439-A9ED1870A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91" y="222305"/>
            <a:ext cx="10515600" cy="494070"/>
          </a:xfrm>
        </p:spPr>
        <p:txBody>
          <a:bodyPr vert="horz">
            <a:noAutofit/>
          </a:bodyPr>
          <a:lstStyle/>
          <a:p>
            <a:r>
              <a:rPr lang="hu-HU" sz="2800" dirty="0"/>
              <a:t>Szűrővizsgálatok, a szűrés fontossága</a:t>
            </a:r>
            <a:endParaRPr lang="en-GB" sz="28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E16EF6-C31C-5899-B0B9-13E7D0A75335}"/>
              </a:ext>
            </a:extLst>
          </p:cNvPr>
          <p:cNvGrpSpPr/>
          <p:nvPr/>
        </p:nvGrpSpPr>
        <p:grpSpPr>
          <a:xfrm>
            <a:off x="7667021" y="2653212"/>
            <a:ext cx="4263312" cy="1450802"/>
            <a:chOff x="7590850" y="2916903"/>
            <a:chExt cx="4630135" cy="141587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65315EA-2FD0-A7EF-FA9D-2C945F847165}"/>
                </a:ext>
              </a:extLst>
            </p:cNvPr>
            <p:cNvSpPr/>
            <p:nvPr/>
          </p:nvSpPr>
          <p:spPr>
            <a:xfrm>
              <a:off x="7590850" y="2916903"/>
              <a:ext cx="4349266" cy="1415870"/>
            </a:xfrm>
            <a:prstGeom prst="rect">
              <a:avLst/>
            </a:prstGeom>
            <a:solidFill>
              <a:srgbClr val="FFFFB3"/>
            </a:solidFill>
            <a:ln w="38100">
              <a:solidFill>
                <a:schemeClr val="accent2">
                  <a:lumMod val="60000"/>
                  <a:lumOff val="4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4E53CC-D03A-4494-DD58-D8153AB13203}"/>
                </a:ext>
              </a:extLst>
            </p:cNvPr>
            <p:cNvGrpSpPr/>
            <p:nvPr/>
          </p:nvGrpSpPr>
          <p:grpSpPr>
            <a:xfrm>
              <a:off x="7690282" y="3223647"/>
              <a:ext cx="4530703" cy="775096"/>
              <a:chOff x="6535222" y="1981557"/>
              <a:chExt cx="4118147" cy="6096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91D041-987F-69E0-2C3E-A195ECA81C29}"/>
                  </a:ext>
                </a:extLst>
              </p:cNvPr>
              <p:cNvSpPr/>
              <p:nvPr/>
            </p:nvSpPr>
            <p:spPr>
              <a:xfrm>
                <a:off x="6535222" y="2067433"/>
                <a:ext cx="1227347" cy="4940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600" b="1" dirty="0">
                    <a:solidFill>
                      <a:schemeClr val="tx1"/>
                    </a:solidFill>
                  </a:rPr>
                  <a:t>Szűrés</a:t>
                </a:r>
                <a:endParaRPr lang="en-GB" sz="2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1451BE4-6912-2F8E-20C3-355500BF695A}"/>
                  </a:ext>
                </a:extLst>
              </p:cNvPr>
              <p:cNvSpPr/>
              <p:nvPr/>
            </p:nvSpPr>
            <p:spPr>
              <a:xfrm>
                <a:off x="8572497" y="2067432"/>
                <a:ext cx="2080872" cy="4940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600" b="1" dirty="0">
                    <a:solidFill>
                      <a:schemeClr val="tx1"/>
                    </a:solidFill>
                  </a:rPr>
                  <a:t>Kivizsgálás</a:t>
                </a:r>
                <a:endParaRPr lang="en-GB" sz="26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28" name="Picture 4" descr="Not equal ">
                <a:extLst>
                  <a:ext uri="{FF2B5EF4-FFF2-40B4-BE49-F238E27FC236}">
                    <a16:creationId xmlns:a16="http://schemas.microsoft.com/office/drawing/2014/main" id="{0FB237CF-D6B4-DDFA-D23A-13386C83D4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2834" y="1981557"/>
                <a:ext cx="609600" cy="609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92CD76-3071-B53D-B131-E6CFBC4C8099}"/>
              </a:ext>
            </a:extLst>
          </p:cNvPr>
          <p:cNvGrpSpPr/>
          <p:nvPr/>
        </p:nvGrpSpPr>
        <p:grpSpPr>
          <a:xfrm>
            <a:off x="204691" y="2239614"/>
            <a:ext cx="8457469" cy="3579547"/>
            <a:chOff x="258619" y="2239614"/>
            <a:chExt cx="8457469" cy="357954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3735577-7DCF-D3CF-211D-94CD35BE3637}"/>
                </a:ext>
              </a:extLst>
            </p:cNvPr>
            <p:cNvGrpSpPr/>
            <p:nvPr/>
          </p:nvGrpSpPr>
          <p:grpSpPr>
            <a:xfrm>
              <a:off x="1004361" y="2239614"/>
              <a:ext cx="7711727" cy="3579547"/>
              <a:chOff x="1712678" y="3190568"/>
              <a:chExt cx="6764722" cy="178383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9B8BAE8-2ABA-4899-A737-137A7AEFD879}"/>
                  </a:ext>
                </a:extLst>
              </p:cNvPr>
              <p:cNvGrpSpPr/>
              <p:nvPr/>
            </p:nvGrpSpPr>
            <p:grpSpPr>
              <a:xfrm>
                <a:off x="3591640" y="3286976"/>
                <a:ext cx="4885760" cy="1612792"/>
                <a:chOff x="610006" y="2432697"/>
                <a:chExt cx="4885760" cy="1612792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02119C4-5E44-B51C-19B5-A46AEB05EC66}"/>
                    </a:ext>
                  </a:extLst>
                </p:cNvPr>
                <p:cNvSpPr/>
                <p:nvPr/>
              </p:nvSpPr>
              <p:spPr>
                <a:xfrm>
                  <a:off x="610007" y="2432697"/>
                  <a:ext cx="4793225" cy="49407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hu-HU" sz="2600" dirty="0">
                      <a:solidFill>
                        <a:schemeClr val="tx1"/>
                      </a:solidFill>
                    </a:rPr>
                    <a:t>Szervezet jelzései, </a:t>
                  </a:r>
                </a:p>
                <a:p>
                  <a:r>
                    <a:rPr lang="hu-HU" sz="2600" dirty="0">
                      <a:solidFill>
                        <a:schemeClr val="tx1"/>
                      </a:solidFill>
                    </a:rPr>
                    <a:t>önvizsgálat</a:t>
                  </a:r>
                  <a:endParaRPr lang="en-GB" sz="2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B16D214-E0A8-C919-5771-9E0C48091C3E}"/>
                    </a:ext>
                  </a:extLst>
                </p:cNvPr>
                <p:cNvSpPr/>
                <p:nvPr/>
              </p:nvSpPr>
              <p:spPr>
                <a:xfrm>
                  <a:off x="610006" y="2903898"/>
                  <a:ext cx="4793225" cy="49407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hu-HU" sz="2600" dirty="0">
                      <a:solidFill>
                        <a:schemeClr val="tx1"/>
                      </a:solidFill>
                    </a:rPr>
                    <a:t>Egészségtudatos </a:t>
                  </a:r>
                </a:p>
                <a:p>
                  <a:r>
                    <a:rPr lang="hu-HU" sz="2600" dirty="0">
                      <a:solidFill>
                        <a:schemeClr val="tx1"/>
                      </a:solidFill>
                    </a:rPr>
                    <a:t>életmód</a:t>
                  </a:r>
                  <a:endParaRPr lang="en-GB" sz="2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87CC5E8E-320C-3E6D-F328-7CD0BAA27E48}"/>
                    </a:ext>
                  </a:extLst>
                </p:cNvPr>
                <p:cNvSpPr/>
                <p:nvPr/>
              </p:nvSpPr>
              <p:spPr>
                <a:xfrm>
                  <a:off x="702541" y="3551418"/>
                  <a:ext cx="4793225" cy="49407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hu-HU" sz="2600" dirty="0">
                      <a:solidFill>
                        <a:schemeClr val="tx1"/>
                      </a:solidFill>
                    </a:rPr>
                    <a:t>Szűrővizsgálatok</a:t>
                  </a:r>
                  <a:endParaRPr lang="en-GB" sz="26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026" name="Picture 2" descr="Up arrow">
                  <a:extLst>
                    <a:ext uri="{FF2B5EF4-FFF2-40B4-BE49-F238E27FC236}">
                      <a16:creationId xmlns:a16="http://schemas.microsoft.com/office/drawing/2014/main" id="{7227860F-14A6-0C72-DCEA-3368CBE714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2712177" y="2502823"/>
                  <a:ext cx="1456403" cy="14564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30" name="Picture 6" descr="Open bracket ">
                <a:extLst>
                  <a:ext uri="{FF2B5EF4-FFF2-40B4-BE49-F238E27FC236}">
                    <a16:creationId xmlns:a16="http://schemas.microsoft.com/office/drawing/2014/main" id="{311C8971-54CE-2045-9CC6-02D9E4A6D9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2697" y="3190568"/>
                <a:ext cx="1169113" cy="1169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6" descr="Open bracket ">
                <a:extLst>
                  <a:ext uri="{FF2B5EF4-FFF2-40B4-BE49-F238E27FC236}">
                    <a16:creationId xmlns:a16="http://schemas.microsoft.com/office/drawing/2014/main" id="{D11B3030-3434-E3E7-30D2-58B1F7F0D3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0329" y="4320552"/>
                <a:ext cx="653847" cy="6538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B44FF9A-A2C3-3113-C40C-01D4DB6980D6}"/>
                  </a:ext>
                </a:extLst>
              </p:cNvPr>
              <p:cNvSpPr/>
              <p:nvPr/>
            </p:nvSpPr>
            <p:spPr>
              <a:xfrm>
                <a:off x="1712678" y="3511141"/>
                <a:ext cx="1577702" cy="4940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600" dirty="0">
                    <a:solidFill>
                      <a:schemeClr val="tx1"/>
                    </a:solidFill>
                  </a:rPr>
                  <a:t>Primer prevenció</a:t>
                </a:r>
                <a:endParaRPr lang="en-GB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36CE93-CF31-27AC-8DA9-6E936165D48E}"/>
                  </a:ext>
                </a:extLst>
              </p:cNvPr>
              <p:cNvSpPr/>
              <p:nvPr/>
            </p:nvSpPr>
            <p:spPr>
              <a:xfrm>
                <a:off x="1712678" y="4383492"/>
                <a:ext cx="1710409" cy="4940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600" dirty="0">
                    <a:solidFill>
                      <a:schemeClr val="tx1"/>
                    </a:solidFill>
                  </a:rPr>
                  <a:t>Szekunder prevenció</a:t>
                </a:r>
                <a:endParaRPr lang="en-GB" sz="2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098" name="Picture 2" descr="1 ">
              <a:extLst>
                <a:ext uri="{FF2B5EF4-FFF2-40B4-BE49-F238E27FC236}">
                  <a16:creationId xmlns:a16="http://schemas.microsoft.com/office/drawing/2014/main" id="{E1365F85-C43A-4FA1-F542-1E49F380F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19" y="3080098"/>
              <a:ext cx="665043" cy="665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Number 2 ">
              <a:extLst>
                <a:ext uri="{FF2B5EF4-FFF2-40B4-BE49-F238E27FC236}">
                  <a16:creationId xmlns:a16="http://schemas.microsoft.com/office/drawing/2014/main" id="{1919D604-BEDB-82EB-3E45-7D8B5963FF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87" y="4816616"/>
              <a:ext cx="665043" cy="665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7E98058-6671-DCE7-D17E-DCC9524C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211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97DB434-DBBA-CC19-2977-FE09FEF1C4D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09783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7DB434-DBBA-CC19-2977-FE09FEF1C4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D4B2A6D-A3DD-D0AF-81CC-3C41B8725CB2}"/>
              </a:ext>
            </a:extLst>
          </p:cNvPr>
          <p:cNvSpPr/>
          <p:nvPr/>
        </p:nvSpPr>
        <p:spPr>
          <a:xfrm>
            <a:off x="1401097" y="138634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0E91D-0B66-FD81-139B-7533407C31D5}"/>
              </a:ext>
            </a:extLst>
          </p:cNvPr>
          <p:cNvSpPr/>
          <p:nvPr/>
        </p:nvSpPr>
        <p:spPr>
          <a:xfrm>
            <a:off x="412955" y="129048"/>
            <a:ext cx="9674942" cy="3147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r>
              <a:rPr lang="hu-HU" sz="1800" b="1" i="0" dirty="0">
                <a:solidFill>
                  <a:schemeClr val="accent5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Valamennyi korosztály számára ajánlott teendők </a:t>
            </a:r>
            <a:endParaRPr lang="hu-HU" b="1" i="0" dirty="0">
              <a:solidFill>
                <a:schemeClr val="accent5">
                  <a:lumMod val="75000"/>
                </a:schemeClr>
              </a:solidFill>
              <a:effectLst/>
              <a:latin typeface="Montserrat" panose="00000500000000000000" pitchFamily="2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Családi anamnézis felvétele, rizikótényezők azonosítása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Életmódbeli rizikóállapotok felmérése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Fizikális állapot vizsgálata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Hipertóniaszűrés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Szénhidrátanyagcsere-zavar szűrése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 err="1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Lipidanyagcsere</a:t>
            </a: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-zavar szűrése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Szív-érrendszeri (kardiovaszkuláris) rizikóbecslés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Szájüregi szűrés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Depressziószűrés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Melanóma megelőzése, anyajegyek önvizsgálata, melanóma korai felismerése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FC321-FC1B-AE1E-A52B-BC1ADE05F881}"/>
              </a:ext>
            </a:extLst>
          </p:cNvPr>
          <p:cNvSpPr/>
          <p:nvPr/>
        </p:nvSpPr>
        <p:spPr>
          <a:xfrm>
            <a:off x="412955" y="3325761"/>
            <a:ext cx="9674942" cy="3532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buNone/>
            </a:pPr>
            <a:r>
              <a:rPr lang="hu-HU" sz="1800" b="1" i="0" dirty="0">
                <a:solidFill>
                  <a:schemeClr val="accent5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Rizikócsoportba tartozók számára ajánlott teendők</a:t>
            </a:r>
            <a:endParaRPr lang="hu-HU" b="1" i="0" dirty="0">
              <a:solidFill>
                <a:schemeClr val="accent5">
                  <a:lumMod val="75000"/>
                </a:schemeClr>
              </a:solidFill>
              <a:effectLst/>
              <a:latin typeface="Montserrat" panose="00000500000000000000" pitchFamily="2" charset="-18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Vastag- és végbélszűrés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Méhnyakszűrés, méhnyakrák oltással történő megelőzése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1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Emlőszűrés, emlő önvizsgálata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COPD-szűrés (krónikus tüdőbetegség)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Krónikus vesebetegség szűrése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Látásvizsgálat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Halláskárosodás vizsgálata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Csontritkulás vizsgálata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Tüdőszűrés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Prosztata vizsgálata, prosztatarák szűrése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1E2326"/>
                </a:solidFill>
                <a:effectLst/>
                <a:latin typeface="PT serif" panose="020A0603040505020204" pitchFamily="18" charset="-18"/>
              </a:rPr>
              <a:t>Herék önvizsgálata</a:t>
            </a:r>
          </a:p>
        </p:txBody>
      </p:sp>
      <p:pic>
        <p:nvPicPr>
          <p:cNvPr id="2050" name="Picture 2" descr="Medical checkup ">
            <a:extLst>
              <a:ext uri="{FF2B5EF4-FFF2-40B4-BE49-F238E27FC236}">
                <a16:creationId xmlns:a16="http://schemas.microsoft.com/office/drawing/2014/main" id="{C6DE623C-424A-1C28-D17C-11718EF84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13" y="4557252"/>
            <a:ext cx="1489156" cy="14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umanoid ">
            <a:extLst>
              <a:ext uri="{FF2B5EF4-FFF2-40B4-BE49-F238E27FC236}">
                <a16:creationId xmlns:a16="http://schemas.microsoft.com/office/drawing/2014/main" id="{BB913C3A-6B1F-8DCD-0609-9556AD27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413" y="811592"/>
            <a:ext cx="1489156" cy="148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AB125-52CC-0C5E-91AC-28AEE3D4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7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6AE6D-AE9F-D309-2B83-3EE6BB4D7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084B440-3DC9-CAE8-41AD-AE399E5206F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084B440-3DC9-CAE8-41AD-AE399E5206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17FB767-C4DD-0800-1544-3F48E534DF46}"/>
              </a:ext>
            </a:extLst>
          </p:cNvPr>
          <p:cNvSpPr/>
          <p:nvPr/>
        </p:nvSpPr>
        <p:spPr>
          <a:xfrm>
            <a:off x="569000" y="569487"/>
            <a:ext cx="10268322" cy="1023048"/>
          </a:xfrm>
          <a:prstGeom prst="rect">
            <a:avLst/>
          </a:prstGeom>
          <a:solidFill>
            <a:srgbClr val="FFFFC1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600" dirty="0">
                <a:solidFill>
                  <a:schemeClr val="tx1"/>
                </a:solidFill>
              </a:rPr>
              <a:t>A szűrővizsgálatra az a módszer </a:t>
            </a:r>
            <a:r>
              <a:rPr lang="hu-HU" sz="2600" b="1" dirty="0">
                <a:solidFill>
                  <a:schemeClr val="tx1"/>
                </a:solidFill>
              </a:rPr>
              <a:t>alkalmas</a:t>
            </a:r>
            <a:r>
              <a:rPr lang="hu-HU" sz="2600" dirty="0">
                <a:solidFill>
                  <a:schemeClr val="tx1"/>
                </a:solidFill>
              </a:rPr>
              <a:t>, amely </a:t>
            </a:r>
            <a:r>
              <a:rPr lang="hu-HU" sz="2600" b="1" dirty="0">
                <a:solidFill>
                  <a:schemeClr val="tx1"/>
                </a:solidFill>
              </a:rPr>
              <a:t>érzékeny</a:t>
            </a:r>
            <a:r>
              <a:rPr lang="hu-HU" sz="2600" dirty="0">
                <a:solidFill>
                  <a:schemeClr val="tx1"/>
                </a:solidFill>
              </a:rPr>
              <a:t>, azaz ráknak mondja a rákot, és </a:t>
            </a:r>
            <a:r>
              <a:rPr lang="hu-HU" sz="2600" b="1" dirty="0">
                <a:solidFill>
                  <a:schemeClr val="tx1"/>
                </a:solidFill>
              </a:rPr>
              <a:t>fajlagos</a:t>
            </a:r>
            <a:r>
              <a:rPr lang="hu-HU" sz="2600" dirty="0">
                <a:solidFill>
                  <a:schemeClr val="tx1"/>
                </a:solidFill>
              </a:rPr>
              <a:t>, azaz csak a rákot mondja ráknak. </a:t>
            </a:r>
            <a:endParaRPr lang="en-GB" sz="2600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4480DB-771E-3F60-0FE8-6195576969FD}"/>
              </a:ext>
            </a:extLst>
          </p:cNvPr>
          <p:cNvGrpSpPr/>
          <p:nvPr/>
        </p:nvGrpSpPr>
        <p:grpSpPr>
          <a:xfrm>
            <a:off x="569000" y="1911928"/>
            <a:ext cx="10268323" cy="4141395"/>
            <a:chOff x="1208044" y="3592740"/>
            <a:chExt cx="7714009" cy="314815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F4D3440-D29E-CC26-B11B-C9D65191C1C6}"/>
                </a:ext>
              </a:extLst>
            </p:cNvPr>
            <p:cNvGrpSpPr/>
            <p:nvPr/>
          </p:nvGrpSpPr>
          <p:grpSpPr>
            <a:xfrm>
              <a:off x="1208044" y="4340392"/>
              <a:ext cx="3100334" cy="2138887"/>
              <a:chOff x="1078601" y="4610841"/>
              <a:chExt cx="3380834" cy="165722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018917-F717-BA26-89EA-1009AB6CDA6C}"/>
                  </a:ext>
                </a:extLst>
              </p:cNvPr>
              <p:cNvSpPr/>
              <p:nvPr/>
            </p:nvSpPr>
            <p:spPr>
              <a:xfrm>
                <a:off x="1078601" y="4610841"/>
                <a:ext cx="3380834" cy="609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600" dirty="0">
                    <a:solidFill>
                      <a:schemeClr val="tx1"/>
                    </a:solidFill>
                  </a:rPr>
                  <a:t>Alkalomszerű szűrés – teljesen önkéntes</a:t>
                </a:r>
                <a:endParaRPr lang="en-GB" sz="2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744FBD0-BB83-3352-1F30-037D9FE117C9}"/>
                  </a:ext>
                </a:extLst>
              </p:cNvPr>
              <p:cNvSpPr/>
              <p:nvPr/>
            </p:nvSpPr>
            <p:spPr>
              <a:xfrm>
                <a:off x="1078601" y="5382673"/>
                <a:ext cx="3380834" cy="885392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600" dirty="0">
                    <a:solidFill>
                      <a:schemeClr val="tx1"/>
                    </a:solidFill>
                  </a:rPr>
                  <a:t>Célzott lakosságszűrés</a:t>
                </a:r>
                <a:endParaRPr lang="en-GB" sz="2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2F90730-CCA2-4753-DB4B-07DA511B3F5D}"/>
                </a:ext>
              </a:extLst>
            </p:cNvPr>
            <p:cNvGrpSpPr/>
            <p:nvPr/>
          </p:nvGrpSpPr>
          <p:grpSpPr>
            <a:xfrm>
              <a:off x="5973827" y="5142577"/>
              <a:ext cx="2948226" cy="1598320"/>
              <a:chOff x="4927498" y="4659031"/>
              <a:chExt cx="3214964" cy="206379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ABAEB32-D2A8-5779-933D-1359C06FEC81}"/>
                  </a:ext>
                </a:extLst>
              </p:cNvPr>
              <p:cNvGrpSpPr/>
              <p:nvPr/>
            </p:nvGrpSpPr>
            <p:grpSpPr>
              <a:xfrm>
                <a:off x="6084573" y="4659031"/>
                <a:ext cx="2057889" cy="2063798"/>
                <a:chOff x="5699954" y="4659031"/>
                <a:chExt cx="3852278" cy="2063798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F4E493E-9CBE-0B99-D70B-89DC63ED10F1}"/>
                    </a:ext>
                  </a:extLst>
                </p:cNvPr>
                <p:cNvSpPr/>
                <p:nvPr/>
              </p:nvSpPr>
              <p:spPr>
                <a:xfrm>
                  <a:off x="5699954" y="4659031"/>
                  <a:ext cx="3852278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hu-HU" sz="2600" dirty="0">
                      <a:solidFill>
                        <a:schemeClr val="tx1"/>
                      </a:solidFill>
                    </a:rPr>
                    <a:t>Emlőszűrés</a:t>
                  </a:r>
                  <a:endParaRPr lang="en-GB" sz="2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88F12AF-9462-A22E-B72E-F9900D964E37}"/>
                    </a:ext>
                  </a:extLst>
                </p:cNvPr>
                <p:cNvSpPr/>
                <p:nvPr/>
              </p:nvSpPr>
              <p:spPr>
                <a:xfrm>
                  <a:off x="5699954" y="5386130"/>
                  <a:ext cx="3852278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hu-HU" sz="2600" dirty="0">
                      <a:solidFill>
                        <a:schemeClr val="tx1"/>
                      </a:solidFill>
                    </a:rPr>
                    <a:t>Méhnyakszűrés</a:t>
                  </a:r>
                  <a:endParaRPr lang="en-GB" sz="2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1A3A82D-7F59-E366-68F9-2BAE6F1A53B0}"/>
                    </a:ext>
                  </a:extLst>
                </p:cNvPr>
                <p:cNvSpPr/>
                <p:nvPr/>
              </p:nvSpPr>
              <p:spPr>
                <a:xfrm>
                  <a:off x="5699954" y="6113229"/>
                  <a:ext cx="3852278" cy="6096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hu-HU" sz="2600" dirty="0">
                      <a:solidFill>
                        <a:schemeClr val="tx1"/>
                      </a:solidFill>
                    </a:rPr>
                    <a:t>Vastagbélszűrés</a:t>
                  </a:r>
                  <a:endParaRPr lang="en-GB" sz="26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EBF56150-5968-0150-0D2B-5CBC722F63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7500" y="4952045"/>
                <a:ext cx="1012535" cy="7388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877902E-4DEF-8FA5-5966-CA5F53C36C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27498" y="5691906"/>
                <a:ext cx="1012538" cy="2030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1F7A4AA-1C70-DE2D-0D4C-C258831D2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7500" y="6113229"/>
                <a:ext cx="1012535" cy="20302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7E940B3-91D8-7C16-1545-BB872622B275}"/>
                </a:ext>
              </a:extLst>
            </p:cNvPr>
            <p:cNvSpPr/>
            <p:nvPr/>
          </p:nvSpPr>
          <p:spPr>
            <a:xfrm>
              <a:off x="1208045" y="3592740"/>
              <a:ext cx="3100333" cy="499017"/>
            </a:xfrm>
            <a:prstGeom prst="rect">
              <a:avLst/>
            </a:prstGeom>
            <a:solidFill>
              <a:srgbClr val="FFFFB3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600" dirty="0">
                  <a:solidFill>
                    <a:schemeClr val="tx1"/>
                  </a:solidFill>
                </a:rPr>
                <a:t>Szűrővizsgálatok típusai</a:t>
              </a:r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BF478AB-3176-33EB-D3A3-D4B0203BEEFB}"/>
                </a:ext>
              </a:extLst>
            </p:cNvPr>
            <p:cNvSpPr/>
            <p:nvPr/>
          </p:nvSpPr>
          <p:spPr>
            <a:xfrm>
              <a:off x="4440923" y="5941737"/>
              <a:ext cx="1400359" cy="499017"/>
            </a:xfrm>
            <a:prstGeom prst="rect">
              <a:avLst/>
            </a:prstGeom>
            <a:solidFill>
              <a:srgbClr val="FFFFB3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600" dirty="0">
                  <a:solidFill>
                    <a:schemeClr val="tx1"/>
                  </a:solidFill>
                </a:rPr>
                <a:t>Szervezett</a:t>
              </a:r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D971DE3-9542-2D23-DA4F-ADF6EABD917E}"/>
                </a:ext>
              </a:extLst>
            </p:cNvPr>
            <p:cNvSpPr/>
            <p:nvPr/>
          </p:nvSpPr>
          <p:spPr>
            <a:xfrm>
              <a:off x="4440923" y="5353198"/>
              <a:ext cx="1400358" cy="499017"/>
            </a:xfrm>
            <a:prstGeom prst="rect">
              <a:avLst/>
            </a:prstGeom>
            <a:solidFill>
              <a:srgbClr val="FFFFB3"/>
            </a:solidFill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hu-HU" sz="2600" dirty="0">
                  <a:solidFill>
                    <a:schemeClr val="tx1"/>
                  </a:solidFill>
                </a:rPr>
                <a:t>Szelektív</a:t>
              </a:r>
              <a:endParaRPr lang="en-GB" sz="2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8888AAB-BAD6-4582-4CC0-99A7752E3C41}"/>
              </a:ext>
            </a:extLst>
          </p:cNvPr>
          <p:cNvGrpSpPr/>
          <p:nvPr/>
        </p:nvGrpSpPr>
        <p:grpSpPr>
          <a:xfrm>
            <a:off x="5468476" y="2095290"/>
            <a:ext cx="5024072" cy="1262831"/>
            <a:chOff x="5813250" y="2131435"/>
            <a:chExt cx="5024072" cy="1262831"/>
          </a:xfrm>
        </p:grpSpPr>
        <p:pic>
          <p:nvPicPr>
            <p:cNvPr id="1026" name="Picture 2" descr="Diagnostic ">
              <a:extLst>
                <a:ext uri="{FF2B5EF4-FFF2-40B4-BE49-F238E27FC236}">
                  <a16:creationId xmlns:a16="http://schemas.microsoft.com/office/drawing/2014/main" id="{90C1120A-3E21-02FE-7BB6-7689D7DF5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686" y="2131435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iagnosis ">
              <a:extLst>
                <a:ext uri="{FF2B5EF4-FFF2-40B4-BE49-F238E27FC236}">
                  <a16:creationId xmlns:a16="http://schemas.microsoft.com/office/drawing/2014/main" id="{6E344A53-A79F-958C-9397-3456BBC465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8122" y="2131435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eeting ">
              <a:extLst>
                <a:ext uri="{FF2B5EF4-FFF2-40B4-BE49-F238E27FC236}">
                  <a16:creationId xmlns:a16="http://schemas.microsoft.com/office/drawing/2014/main" id="{9854E0EF-4D90-B68D-A0BD-9A5C3A520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250" y="2175066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660EF-B721-A404-BE3E-08FFAC34A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23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F301F0D-7170-0A61-791D-453C990E068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697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F301F0D-7170-0A61-791D-453C990E06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F154DDC2-26F1-E54D-0B07-7D6CC00A2C06}"/>
              </a:ext>
            </a:extLst>
          </p:cNvPr>
          <p:cNvGrpSpPr/>
          <p:nvPr/>
        </p:nvGrpSpPr>
        <p:grpSpPr>
          <a:xfrm>
            <a:off x="274320" y="296862"/>
            <a:ext cx="10661904" cy="6264275"/>
            <a:chOff x="6736948" y="476102"/>
            <a:chExt cx="5122713" cy="3291360"/>
          </a:xfrm>
        </p:grpSpPr>
        <p:sp>
          <p:nvSpPr>
            <p:cNvPr id="9" name="Flowchart: Alternative Process 8">
              <a:extLst>
                <a:ext uri="{FF2B5EF4-FFF2-40B4-BE49-F238E27FC236}">
                  <a16:creationId xmlns:a16="http://schemas.microsoft.com/office/drawing/2014/main" id="{F5E74458-8B16-84B0-3380-0FAEDFF98114}"/>
                </a:ext>
              </a:extLst>
            </p:cNvPr>
            <p:cNvSpPr/>
            <p:nvPr/>
          </p:nvSpPr>
          <p:spPr>
            <a:xfrm>
              <a:off x="6736948" y="476102"/>
              <a:ext cx="5122711" cy="609600"/>
            </a:xfrm>
            <a:prstGeom prst="flowChartAlternateProcess">
              <a:avLst/>
            </a:prstGeom>
            <a:solidFill>
              <a:srgbClr val="A3F874"/>
            </a:solidFill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hu-HU" sz="2600" dirty="0">
                  <a:solidFill>
                    <a:schemeClr val="tx1"/>
                  </a:solidFill>
                </a:rPr>
                <a:t>Lakossági szűrővizsgálatok hasznossága</a:t>
              </a:r>
              <a:endParaRPr lang="en-GB" sz="2600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AF47CCD-4876-919D-1CEC-685ED8E8228A}"/>
                </a:ext>
              </a:extLst>
            </p:cNvPr>
            <p:cNvGrpSpPr/>
            <p:nvPr/>
          </p:nvGrpSpPr>
          <p:grpSpPr>
            <a:xfrm>
              <a:off x="6877406" y="1382636"/>
              <a:ext cx="4982255" cy="2384826"/>
              <a:chOff x="4830706" y="1611747"/>
              <a:chExt cx="4982255" cy="238482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9376F4C-15E2-FD86-AF23-FB5B6132483A}"/>
                  </a:ext>
                </a:extLst>
              </p:cNvPr>
              <p:cNvGrpSpPr/>
              <p:nvPr/>
            </p:nvGrpSpPr>
            <p:grpSpPr>
              <a:xfrm>
                <a:off x="4994417" y="1611747"/>
                <a:ext cx="4818544" cy="2384826"/>
                <a:chOff x="4965782" y="1933757"/>
                <a:chExt cx="4818544" cy="2384826"/>
              </a:xfrm>
            </p:grpSpPr>
            <p:sp>
              <p:nvSpPr>
                <p:cNvPr id="6" name="Flowchart: Alternative Process 5">
                  <a:extLst>
                    <a:ext uri="{FF2B5EF4-FFF2-40B4-BE49-F238E27FC236}">
                      <a16:creationId xmlns:a16="http://schemas.microsoft.com/office/drawing/2014/main" id="{CD9831AA-FAE6-6AC5-BDE0-5DB99B2B4631}"/>
                    </a:ext>
                  </a:extLst>
                </p:cNvPr>
                <p:cNvSpPr/>
                <p:nvPr/>
              </p:nvSpPr>
              <p:spPr>
                <a:xfrm>
                  <a:off x="5932047" y="2821370"/>
                  <a:ext cx="3852278" cy="609600"/>
                </a:xfrm>
                <a:prstGeom prst="flowChartAlternateProcess">
                  <a:avLst/>
                </a:prstGeom>
                <a:solidFill>
                  <a:srgbClr val="C0FAA0"/>
                </a:solidFill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hu-HU" sz="2600" dirty="0">
                      <a:solidFill>
                        <a:schemeClr val="tx1"/>
                      </a:solidFill>
                    </a:rPr>
                    <a:t>A szűrővizsgálat időben </a:t>
                  </a:r>
                  <a:r>
                    <a:rPr lang="hu-HU" sz="2600" b="1" dirty="0">
                      <a:solidFill>
                        <a:schemeClr val="tx1"/>
                      </a:solidFill>
                    </a:rPr>
                    <a:t>előrébb hozza </a:t>
                  </a:r>
                  <a:r>
                    <a:rPr lang="hu-HU" sz="2600" dirty="0">
                      <a:solidFill>
                        <a:schemeClr val="tx1"/>
                      </a:solidFill>
                    </a:rPr>
                    <a:t>a diagnózist és a kezelést</a:t>
                  </a:r>
                  <a:endParaRPr lang="en-GB" sz="2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Flowchart: Alternative Process 6">
                  <a:extLst>
                    <a:ext uri="{FF2B5EF4-FFF2-40B4-BE49-F238E27FC236}">
                      <a16:creationId xmlns:a16="http://schemas.microsoft.com/office/drawing/2014/main" id="{30B3351F-266C-1FE3-59A1-AEC579AA7661}"/>
                    </a:ext>
                  </a:extLst>
                </p:cNvPr>
                <p:cNvSpPr/>
                <p:nvPr/>
              </p:nvSpPr>
              <p:spPr>
                <a:xfrm>
                  <a:off x="5932047" y="1933757"/>
                  <a:ext cx="3852279" cy="609601"/>
                </a:xfrm>
                <a:prstGeom prst="flowChartAlternateProcess">
                  <a:avLst/>
                </a:prstGeom>
                <a:solidFill>
                  <a:srgbClr val="C0FAA0"/>
                </a:solidFill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hu-HU" sz="2600" dirty="0">
                      <a:solidFill>
                        <a:schemeClr val="tx1"/>
                      </a:solidFill>
                    </a:rPr>
                    <a:t>A vizsgált személy </a:t>
                  </a:r>
                  <a:r>
                    <a:rPr lang="hu-HU" sz="2600" b="1" dirty="0">
                      <a:solidFill>
                        <a:schemeClr val="tx1"/>
                      </a:solidFill>
                    </a:rPr>
                    <a:t>megnyugodhat</a:t>
                  </a:r>
                  <a:r>
                    <a:rPr lang="hu-HU" sz="2600" dirty="0">
                      <a:solidFill>
                        <a:schemeClr val="tx1"/>
                      </a:solidFill>
                    </a:rPr>
                    <a:t>, ha a szűrővizsgálat eredménye negatív</a:t>
                  </a:r>
                  <a:endParaRPr lang="en-GB" sz="26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074" name="Picture 2" descr="Plus ">
                  <a:extLst>
                    <a:ext uri="{FF2B5EF4-FFF2-40B4-BE49-F238E27FC236}">
                      <a16:creationId xmlns:a16="http://schemas.microsoft.com/office/drawing/2014/main" id="{C70EE6DA-8398-5A25-0EC6-3C133328AC7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5782" y="1951949"/>
                  <a:ext cx="609600" cy="609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" name="Picture 2" descr="Plus ">
                  <a:extLst>
                    <a:ext uri="{FF2B5EF4-FFF2-40B4-BE49-F238E27FC236}">
                      <a16:creationId xmlns:a16="http://schemas.microsoft.com/office/drawing/2014/main" id="{AE5C29EF-E7F8-0C8F-D9E8-9A34A8AAA31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5782" y="2819400"/>
                  <a:ext cx="609600" cy="609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Flowchart: Alternative Process 27">
                  <a:extLst>
                    <a:ext uri="{FF2B5EF4-FFF2-40B4-BE49-F238E27FC236}">
                      <a16:creationId xmlns:a16="http://schemas.microsoft.com/office/drawing/2014/main" id="{828B4A86-8732-F0E3-26AA-B872566200B5}"/>
                    </a:ext>
                  </a:extLst>
                </p:cNvPr>
                <p:cNvSpPr/>
                <p:nvPr/>
              </p:nvSpPr>
              <p:spPr>
                <a:xfrm>
                  <a:off x="5932046" y="3708982"/>
                  <a:ext cx="3852279" cy="609601"/>
                </a:xfrm>
                <a:prstGeom prst="flowChartAlternateProcess">
                  <a:avLst/>
                </a:prstGeom>
                <a:solidFill>
                  <a:srgbClr val="C0FAA0"/>
                </a:solidFill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hu-HU" sz="2600" b="1" dirty="0">
                      <a:solidFill>
                        <a:schemeClr val="tx1"/>
                      </a:solidFill>
                    </a:rPr>
                    <a:t>Lélektani</a:t>
                  </a:r>
                  <a:r>
                    <a:rPr lang="hu-HU" sz="2600" dirty="0">
                      <a:solidFill>
                        <a:schemeClr val="tx1"/>
                      </a:solidFill>
                    </a:rPr>
                    <a:t> mellékhatások</a:t>
                  </a:r>
                  <a:endParaRPr lang="en-GB" sz="26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32A48DF-9E7B-DB1C-DF45-E9BDF8B6B1B2}"/>
                  </a:ext>
                </a:extLst>
              </p:cNvPr>
              <p:cNvGrpSpPr/>
              <p:nvPr/>
            </p:nvGrpSpPr>
            <p:grpSpPr>
              <a:xfrm>
                <a:off x="4830706" y="3364841"/>
                <a:ext cx="1093105" cy="505507"/>
                <a:chOff x="4830706" y="3364841"/>
                <a:chExt cx="1093105" cy="505507"/>
              </a:xfrm>
            </p:grpSpPr>
            <p:pic>
              <p:nvPicPr>
                <p:cNvPr id="30" name="Picture 2" descr="Plus ">
                  <a:extLst>
                    <a:ext uri="{FF2B5EF4-FFF2-40B4-BE49-F238E27FC236}">
                      <a16:creationId xmlns:a16="http://schemas.microsoft.com/office/drawing/2014/main" id="{09877AA8-A9B0-3036-A3A6-949B8CDEF6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30706" y="3365207"/>
                  <a:ext cx="505141" cy="5051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076" name="Picture 4" descr="Minus ">
                  <a:extLst>
                    <a:ext uri="{FF2B5EF4-FFF2-40B4-BE49-F238E27FC236}">
                      <a16:creationId xmlns:a16="http://schemas.microsoft.com/office/drawing/2014/main" id="{64D81E39-C2BA-B928-29D3-A5912F1C01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18553" y="3364841"/>
                  <a:ext cx="505258" cy="50525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512EB4B-2D7A-6907-BD57-E8CA15F08474}"/>
                    </a:ext>
                  </a:extLst>
                </p:cNvPr>
                <p:cNvCxnSpPr/>
                <p:nvPr/>
              </p:nvCxnSpPr>
              <p:spPr>
                <a:xfrm flipH="1">
                  <a:off x="5321099" y="3386972"/>
                  <a:ext cx="97454" cy="483127"/>
                </a:xfrm>
                <a:prstGeom prst="line">
                  <a:avLst/>
                </a:prstGeom>
                <a:ln w="381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2FCE4F-93CE-2929-9647-05045AC6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546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CBF7662-16A9-0FBC-69AA-C7D1FEF486C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723619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1" imgH="420" progId="TCLayout.ActiveDocument.1">
                  <p:embed/>
                </p:oleObj>
              </mc:Choice>
              <mc:Fallback>
                <p:oleObj name="think-cell Slide" r:id="rId4" imgW="421" imgH="42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BF7662-16A9-0FBC-69AA-C7D1FEF486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5AFBC76B-77A3-DB1C-21A9-8B63FAF8E024}"/>
              </a:ext>
            </a:extLst>
          </p:cNvPr>
          <p:cNvGrpSpPr/>
          <p:nvPr/>
        </p:nvGrpSpPr>
        <p:grpSpPr>
          <a:xfrm>
            <a:off x="487506" y="251982"/>
            <a:ext cx="11216988" cy="2824594"/>
            <a:chOff x="803562" y="595746"/>
            <a:chExt cx="10737274" cy="1676398"/>
          </a:xfrm>
        </p:grpSpPr>
        <p:sp>
          <p:nvSpPr>
            <p:cNvPr id="5" name="Flowchart: Alternative Process 4">
              <a:extLst>
                <a:ext uri="{FF2B5EF4-FFF2-40B4-BE49-F238E27FC236}">
                  <a16:creationId xmlns:a16="http://schemas.microsoft.com/office/drawing/2014/main" id="{BDAF15C1-D51E-F186-99A5-C63978A90027}"/>
                </a:ext>
              </a:extLst>
            </p:cNvPr>
            <p:cNvSpPr/>
            <p:nvPr/>
          </p:nvSpPr>
          <p:spPr>
            <a:xfrm>
              <a:off x="803563" y="595746"/>
              <a:ext cx="10737273" cy="540328"/>
            </a:xfrm>
            <a:prstGeom prst="flowChartAlternateProcess">
              <a:avLst/>
            </a:prstGeom>
            <a:solidFill>
              <a:srgbClr val="A3F874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200" dirty="0">
                  <a:solidFill>
                    <a:schemeClr val="tx1"/>
                  </a:solidFill>
                </a:rPr>
                <a:t>Fejlesztési javaslatok</a:t>
              </a:r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7" name="Flowchart: Alternative Process 6">
              <a:extLst>
                <a:ext uri="{FF2B5EF4-FFF2-40B4-BE49-F238E27FC236}">
                  <a16:creationId xmlns:a16="http://schemas.microsoft.com/office/drawing/2014/main" id="{390A6814-01D2-539A-111E-3E30D525F651}"/>
                </a:ext>
              </a:extLst>
            </p:cNvPr>
            <p:cNvSpPr/>
            <p:nvPr/>
          </p:nvSpPr>
          <p:spPr>
            <a:xfrm>
              <a:off x="803562" y="1302327"/>
              <a:ext cx="3477491" cy="969815"/>
            </a:xfrm>
            <a:prstGeom prst="flowChartAlternateProcess">
              <a:avLst/>
            </a:prstGeom>
            <a:solidFill>
              <a:srgbClr val="C0FAA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600" dirty="0">
                  <a:solidFill>
                    <a:schemeClr val="tx1"/>
                  </a:solidFill>
                </a:rPr>
                <a:t>Lakosság </a:t>
              </a:r>
              <a:r>
                <a:rPr lang="hu-HU" sz="2600" b="1" dirty="0">
                  <a:solidFill>
                    <a:schemeClr val="tx1"/>
                  </a:solidFill>
                </a:rPr>
                <a:t>ösztönzése</a:t>
              </a:r>
              <a:endParaRPr lang="en-GB" sz="2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Flowchart: Alternative Process 7">
              <a:extLst>
                <a:ext uri="{FF2B5EF4-FFF2-40B4-BE49-F238E27FC236}">
                  <a16:creationId xmlns:a16="http://schemas.microsoft.com/office/drawing/2014/main" id="{01AB52E3-C78A-2D4C-37B4-B606072192C0}"/>
                </a:ext>
              </a:extLst>
            </p:cNvPr>
            <p:cNvSpPr/>
            <p:nvPr/>
          </p:nvSpPr>
          <p:spPr>
            <a:xfrm>
              <a:off x="4433453" y="1302328"/>
              <a:ext cx="3477491" cy="969816"/>
            </a:xfrm>
            <a:prstGeom prst="flowChartAlternateProcess">
              <a:avLst/>
            </a:prstGeom>
            <a:solidFill>
              <a:srgbClr val="C0FAA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600" b="1" dirty="0">
                  <a:solidFill>
                    <a:schemeClr val="tx1"/>
                  </a:solidFill>
                </a:rPr>
                <a:t>Foglalkozás-egészségügy</a:t>
              </a:r>
              <a:r>
                <a:rPr lang="hu-HU" sz="2600" dirty="0">
                  <a:solidFill>
                    <a:schemeClr val="tx1"/>
                  </a:solidFill>
                </a:rPr>
                <a:t> bevonása</a:t>
              </a:r>
              <a:endParaRPr lang="en-GB" sz="2600" dirty="0">
                <a:solidFill>
                  <a:schemeClr val="tx1"/>
                </a:solidFill>
              </a:endParaRPr>
            </a:p>
          </p:txBody>
        </p:sp>
        <p:sp>
          <p:nvSpPr>
            <p:cNvPr id="9" name="Flowchart: Alternative Process 8">
              <a:extLst>
                <a:ext uri="{FF2B5EF4-FFF2-40B4-BE49-F238E27FC236}">
                  <a16:creationId xmlns:a16="http://schemas.microsoft.com/office/drawing/2014/main" id="{A0D25E9D-F05F-6B22-748C-3AE5E6A39158}"/>
                </a:ext>
              </a:extLst>
            </p:cNvPr>
            <p:cNvSpPr/>
            <p:nvPr/>
          </p:nvSpPr>
          <p:spPr>
            <a:xfrm>
              <a:off x="8063345" y="1302327"/>
              <a:ext cx="3477491" cy="969817"/>
            </a:xfrm>
            <a:prstGeom prst="flowChartAlternateProcess">
              <a:avLst/>
            </a:prstGeom>
            <a:solidFill>
              <a:srgbClr val="C0FAA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200" b="1" dirty="0">
                  <a:solidFill>
                    <a:schemeClr val="tx1"/>
                  </a:solidFill>
                </a:rPr>
                <a:t>Járművezetői engedély </a:t>
              </a:r>
              <a:r>
                <a:rPr lang="hu-HU" sz="2200" dirty="0">
                  <a:solidFill>
                    <a:schemeClr val="tx1"/>
                  </a:solidFill>
                </a:rPr>
                <a:t>egészségügyi alkalmassági vizsgálatsorának </a:t>
              </a:r>
              <a:r>
                <a:rPr lang="hu-HU" sz="2200" b="1" dirty="0">
                  <a:solidFill>
                    <a:schemeClr val="tx1"/>
                  </a:solidFill>
                </a:rPr>
                <a:t>kiegészítése</a:t>
              </a:r>
              <a:endParaRPr lang="en-GB" sz="2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Flowchart: Alternative Process 9">
            <a:extLst>
              <a:ext uri="{FF2B5EF4-FFF2-40B4-BE49-F238E27FC236}">
                <a16:creationId xmlns:a16="http://schemas.microsoft.com/office/drawing/2014/main" id="{BF7B799E-3407-8BFA-E8DB-955686CCCB7B}"/>
              </a:ext>
            </a:extLst>
          </p:cNvPr>
          <p:cNvSpPr/>
          <p:nvPr/>
        </p:nvSpPr>
        <p:spPr>
          <a:xfrm>
            <a:off x="8071638" y="3539838"/>
            <a:ext cx="3632856" cy="209203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Ha a </a:t>
            </a:r>
            <a:r>
              <a:rPr lang="hu-HU" sz="2000" b="1" dirty="0">
                <a:solidFill>
                  <a:schemeClr val="tx1"/>
                </a:solidFill>
              </a:rPr>
              <a:t>háziorvosi ellátásban még nem történt meg a szűrővizsgálat</a:t>
            </a:r>
            <a:r>
              <a:rPr lang="hu-HU" sz="2000" dirty="0">
                <a:solidFill>
                  <a:schemeClr val="tx1"/>
                </a:solidFill>
              </a:rPr>
              <a:t>, az foglalkozás-egészségügyi ellátásban is igénybe vehető legyen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lassroom ">
            <a:extLst>
              <a:ext uri="{FF2B5EF4-FFF2-40B4-BE49-F238E27FC236}">
                <a16:creationId xmlns:a16="http://schemas.microsoft.com/office/drawing/2014/main" id="{A8C47858-2BCE-9247-2D06-FA60AC47D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0" y="3597063"/>
            <a:ext cx="904007" cy="90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nformative ">
            <a:extLst>
              <a:ext uri="{FF2B5EF4-FFF2-40B4-BE49-F238E27FC236}">
                <a16:creationId xmlns:a16="http://schemas.microsoft.com/office/drawing/2014/main" id="{4E92690D-A6D8-4AC4-6659-A75FA98E1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70" y="3654516"/>
            <a:ext cx="852055" cy="8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edical ">
            <a:extLst>
              <a:ext uri="{FF2B5EF4-FFF2-40B4-BE49-F238E27FC236}">
                <a16:creationId xmlns:a16="http://schemas.microsoft.com/office/drawing/2014/main" id="{CE746DDF-E31E-09C0-F832-9BE7E865C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995" y="3306580"/>
            <a:ext cx="1593268" cy="15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edical team ">
            <a:extLst>
              <a:ext uri="{FF2B5EF4-FFF2-40B4-BE49-F238E27FC236}">
                <a16:creationId xmlns:a16="http://schemas.microsoft.com/office/drawing/2014/main" id="{648A8CE4-C9EB-593A-7F4F-2F65CB6D7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185" y="4962161"/>
            <a:ext cx="904008" cy="90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ail ">
            <a:extLst>
              <a:ext uri="{FF2B5EF4-FFF2-40B4-BE49-F238E27FC236}">
                <a16:creationId xmlns:a16="http://schemas.microsoft.com/office/drawing/2014/main" id="{C01BEEFE-CC21-12D6-B3A4-FE08E160E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92" y="4962161"/>
            <a:ext cx="1010249" cy="101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E2D38-EBB0-EF91-375F-4164105062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3295" y="4916178"/>
            <a:ext cx="1825454" cy="86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057ABE-6352-8419-1598-D85DF1457E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035950" flipH="1">
            <a:off x="6232503" y="3160177"/>
            <a:ext cx="1734091" cy="180264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7ADE95-0B80-76A6-8333-0FD153D80359}"/>
              </a:ext>
            </a:extLst>
          </p:cNvPr>
          <p:cNvCxnSpPr/>
          <p:nvPr/>
        </p:nvCxnSpPr>
        <p:spPr>
          <a:xfrm>
            <a:off x="487506" y="4686169"/>
            <a:ext cx="5608493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A84A4F-C137-3A23-7A15-7AF630E5BA56}"/>
              </a:ext>
            </a:extLst>
          </p:cNvPr>
          <p:cNvCxnSpPr>
            <a:cxnSpLocks/>
          </p:cNvCxnSpPr>
          <p:nvPr/>
        </p:nvCxnSpPr>
        <p:spPr>
          <a:xfrm flipV="1">
            <a:off x="4595744" y="3912220"/>
            <a:ext cx="0" cy="186703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D75390-AF38-BA37-9488-A2F83D9295D5}"/>
              </a:ext>
            </a:extLst>
          </p:cNvPr>
          <p:cNvCxnSpPr>
            <a:cxnSpLocks/>
          </p:cNvCxnSpPr>
          <p:nvPr/>
        </p:nvCxnSpPr>
        <p:spPr>
          <a:xfrm flipV="1">
            <a:off x="2100194" y="3905053"/>
            <a:ext cx="0" cy="1867031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0B69128-4347-950D-0021-D88C9EB7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C3EE-7404-41D1-87D8-7A1E0D53BA4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8974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1f441ec-bacf-4ebe-9235-2ed055c3804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060DD12BA4347AE50B49DA48906DD" ma:contentTypeVersion="9" ma:contentTypeDescription="Create a new document." ma:contentTypeScope="" ma:versionID="2000ad50c6a1d6f8b3908bcc28814cc6">
  <xsd:schema xmlns:xsd="http://www.w3.org/2001/XMLSchema" xmlns:xs="http://www.w3.org/2001/XMLSchema" xmlns:p="http://schemas.microsoft.com/office/2006/metadata/properties" xmlns:ns3="c1f441ec-bacf-4ebe-9235-2ed055c38045" xmlns:ns4="e947dcc1-92ce-4ba9-af9a-bd33e79ccc28" targetNamespace="http://schemas.microsoft.com/office/2006/metadata/properties" ma:root="true" ma:fieldsID="970503cc453373089e386c268f5a2edf" ns3:_="" ns4:_="">
    <xsd:import namespace="c1f441ec-bacf-4ebe-9235-2ed055c38045"/>
    <xsd:import namespace="e947dcc1-92ce-4ba9-af9a-bd33e79ccc2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441ec-bacf-4ebe-9235-2ed055c380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47dcc1-92ce-4ba9-af9a-bd33e79ccc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DEDAF2-4B5C-4B6F-930B-886891E95D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4E96EC-B5F2-49D0-BD64-2999EE534972}">
  <ds:schemaRefs>
    <ds:schemaRef ds:uri="c1f441ec-bacf-4ebe-9235-2ed055c38045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e947dcc1-92ce-4ba9-af9a-bd33e79ccc28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717FEF-1AF6-491A-BDDA-82EF838621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441ec-bacf-4ebe-9235-2ed055c38045"/>
    <ds:schemaRef ds:uri="e947dcc1-92ce-4ba9-af9a-bd33e79cc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1195</Words>
  <Application>Microsoft Office PowerPoint</Application>
  <PresentationFormat>Widescreen</PresentationFormat>
  <Paragraphs>231</Paragraphs>
  <Slides>26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Arial</vt:lpstr>
      <vt:lpstr>Arial</vt:lpstr>
      <vt:lpstr>Montserrat</vt:lpstr>
      <vt:lpstr>opensans_semibold</vt:lpstr>
      <vt:lpstr>PT serif</vt:lpstr>
      <vt:lpstr>Office Theme</vt:lpstr>
      <vt:lpstr>think-cell Slide</vt:lpstr>
      <vt:lpstr>Szűrővizsgálatok</vt:lpstr>
      <vt:lpstr>PowerPoint Presentation</vt:lpstr>
      <vt:lpstr>PowerPoint Presentation</vt:lpstr>
      <vt:lpstr>PowerPoint Presentation</vt:lpstr>
      <vt:lpstr>Szűrővizsgálatok, a szűrés fontossága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Finanszírozás</vt:lpstr>
      <vt:lpstr>Szereplők</vt:lpstr>
      <vt:lpstr>Államilag finanszírozott szűrővizsgálatok</vt:lpstr>
      <vt:lpstr>Komplex egészségügyi szűrések</vt:lpstr>
      <vt:lpstr>Magyarország átfogó egészségvédelmi szűrőprogram</vt:lpstr>
      <vt:lpstr>Egyéb</vt:lpstr>
      <vt:lpstr>Magán</vt:lpstr>
      <vt:lpstr>Szolidaritási elv a szűrővizsgálatokban</vt:lpstr>
      <vt:lpstr>Ösztönzők a rendszerben</vt:lpstr>
      <vt:lpstr>Esettanulmány Dél-Koreából</vt:lpstr>
      <vt:lpstr>PowerPoint Presentation</vt:lpstr>
      <vt:lpstr>PowerPoint Presentation</vt:lpstr>
      <vt:lpstr>PowerPoint Presentation</vt:lpstr>
      <vt:lpstr>Köszönjük a figyelmet!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Balázs Frigyes Péter</dc:creator>
  <cp:lastModifiedBy>Gedeon Anna</cp:lastModifiedBy>
  <cp:revision>2</cp:revision>
  <dcterms:created xsi:type="dcterms:W3CDTF">2025-03-29T09:23:08Z</dcterms:created>
  <dcterms:modified xsi:type="dcterms:W3CDTF">2025-04-01T18:19:42Z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0x010100F7F060DD12BA4347AE50B49DA48906DD</vt:lpwstr>
  </property>
</Properties>
</file>